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6" r:id="rId4"/>
    <p:sldId id="297" r:id="rId5"/>
    <p:sldId id="374" r:id="rId6"/>
    <p:sldId id="413" r:id="rId7"/>
    <p:sldId id="384" r:id="rId8"/>
    <p:sldId id="412" r:id="rId9"/>
    <p:sldId id="390" r:id="rId10"/>
    <p:sldId id="416" r:id="rId11"/>
    <p:sldId id="391" r:id="rId12"/>
    <p:sldId id="392" r:id="rId13"/>
    <p:sldId id="414" r:id="rId14"/>
    <p:sldId id="415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8" r:id="rId27"/>
    <p:sldId id="388" r:id="rId28"/>
    <p:sldId id="389" r:id="rId29"/>
    <p:sldId id="355" r:id="rId30"/>
    <p:sldId id="406" r:id="rId31"/>
    <p:sldId id="407" r:id="rId32"/>
    <p:sldId id="295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68F"/>
    <a:srgbClr val="00458E"/>
    <a:srgbClr val="14B6F1"/>
    <a:srgbClr val="DAE3F3"/>
    <a:srgbClr val="F2F6F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414" autoAdjust="0"/>
  </p:normalViewPr>
  <p:slideViewPr>
    <p:cSldViewPr snapToGrid="0">
      <p:cViewPr>
        <p:scale>
          <a:sx n="50" d="100"/>
          <a:sy n="50" d="100"/>
        </p:scale>
        <p:origin x="315" y="13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30BF8-63FE-4882-8E6C-3C539AC98A64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68F89-DC54-4BF6-B906-58A6B2DA37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表示清楚关系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464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行向量用括号 矩阵用中括号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驱动空间是指手 手和关节角度怎么映射的要搞清楚 中间环节的设计怎么设计实现也有讲究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工作空间的图有阴影 有立体感 不能有空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误差是哪里来的 正反解怎么不统一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误差是绝对误差还是相对误差的好 是不是和长度有关系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误差是绝对误差还是相对误差的好 是不是和长度有关系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>
                <a:solidFill>
                  <a:prstClr val="black"/>
                </a:solidFill>
              </a:r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奥林巴斯双通道高亮显示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原理图重新画 箭头方向 坐标系之间的定义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矢量：斜体加粗小写</a:t>
            </a:r>
            <a:endParaRPr lang="en-US" altLang="zh-CN" dirty="0"/>
          </a:p>
          <a:p>
            <a:r>
              <a:rPr lang="zh-CN" altLang="en-US" dirty="0"/>
              <a:t>矩阵：斜体加粗大写</a:t>
            </a:r>
            <a:endParaRPr lang="en-US" altLang="zh-CN" dirty="0"/>
          </a:p>
          <a:p>
            <a:r>
              <a:rPr lang="zh-CN" altLang="en-US" dirty="0"/>
              <a:t>标量常量：正体不加粗</a:t>
            </a:r>
            <a:endParaRPr lang="en-US" altLang="zh-CN" dirty="0"/>
          </a:p>
          <a:p>
            <a:r>
              <a:rPr lang="zh-CN" altLang="en-US" dirty="0"/>
              <a:t>变量：斜体不加粗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37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矢量：斜体加粗小写</a:t>
            </a:r>
            <a:endParaRPr lang="en-US" altLang="zh-CN" dirty="0"/>
          </a:p>
          <a:p>
            <a:r>
              <a:rPr lang="zh-CN" altLang="en-US" dirty="0"/>
              <a:t>矩阵：斜体加粗大写</a:t>
            </a:r>
            <a:endParaRPr lang="en-US" altLang="zh-CN" dirty="0"/>
          </a:p>
          <a:p>
            <a:r>
              <a:rPr lang="zh-CN" altLang="en-US" dirty="0"/>
              <a:t>标量常量：正体不加粗</a:t>
            </a:r>
            <a:endParaRPr lang="en-US" altLang="zh-CN" dirty="0"/>
          </a:p>
          <a:p>
            <a:r>
              <a:rPr lang="zh-CN" altLang="en-US" dirty="0"/>
              <a:t>变量：斜体不加粗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表示清楚关系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68F89-DC54-4BF6-B906-58A6B2DA379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9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12192000" cy="4237038"/>
          </a:xfrm>
          <a:prstGeom prst="rect">
            <a:avLst/>
          </a:prstGeom>
          <a:solidFill>
            <a:srgbClr val="0045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algn="ctr"/>
            <a:endParaRPr lang="zh-CN" altLang="en-US" sz="1010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466905"/>
            <a:ext cx="9144000" cy="1043057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4407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8"/>
          <a:stretch>
            <a:fillRect/>
          </a:stretch>
        </p:blipFill>
        <p:spPr>
          <a:xfrm>
            <a:off x="-15753" y="0"/>
            <a:ext cx="3478022" cy="3485634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356447" y="281094"/>
            <a:ext cx="3967480" cy="588434"/>
            <a:chOff x="267335" y="210820"/>
            <a:chExt cx="2975610" cy="441325"/>
          </a:xfrm>
        </p:grpSpPr>
        <p:sp>
          <p:nvSpPr>
            <p:cNvPr id="14" name="文本框 13"/>
            <p:cNvSpPr txBox="1"/>
            <p:nvPr/>
          </p:nvSpPr>
          <p:spPr>
            <a:xfrm>
              <a:off x="723900" y="273050"/>
              <a:ext cx="2519045" cy="315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数字制造装备与技术国家重点实验室</a:t>
              </a:r>
            </a:p>
            <a:p>
              <a:pPr algn="dist"/>
              <a:r>
                <a:rPr lang="zh-CN" altLang="en-US" sz="6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State Key Lab of Digital Manufacturing Equipment &amp; Technology</a:t>
              </a:r>
              <a:endPara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5" name="图片 14" descr="log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335" y="210820"/>
              <a:ext cx="441325" cy="441325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/>
          <a:stretch>
            <a:fillRect/>
          </a:stretch>
        </p:blipFill>
        <p:spPr>
          <a:xfrm>
            <a:off x="7667080" y="0"/>
            <a:ext cx="4516594" cy="41216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" y="670"/>
            <a:ext cx="3544863" cy="6856929"/>
          </a:xfrm>
          <a:prstGeom prst="rect">
            <a:avLst/>
          </a:prstGeom>
          <a:solidFill>
            <a:srgbClr val="00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723900" y="273050"/>
            <a:ext cx="25190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数字制造装备与技术国家重点实验室</a:t>
            </a:r>
          </a:p>
          <a:p>
            <a:pPr algn="dist"/>
            <a:r>
              <a:rPr lang="zh-CN" altLang="en-US" sz="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State Key Lab of Digital Manufacturing Equipment &amp; Technology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圆角矩形 33"/>
          <p:cNvSpPr/>
          <p:nvPr userDrawn="1"/>
        </p:nvSpPr>
        <p:spPr>
          <a:xfrm>
            <a:off x="612140" y="2047875"/>
            <a:ext cx="2213610" cy="1098550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>
              <a:solidFill>
                <a:schemeClr val="bg1"/>
              </a:solidFill>
            </a:endParaRPr>
          </a:p>
        </p:txBody>
      </p:sp>
      <p:sp>
        <p:nvSpPr>
          <p:cNvPr id="10" name="TextBox 34"/>
          <p:cNvSpPr txBox="1"/>
          <p:nvPr userDrawn="1"/>
        </p:nvSpPr>
        <p:spPr>
          <a:xfrm>
            <a:off x="769620" y="2164080"/>
            <a:ext cx="1898650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 录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CONTENTS</a:t>
            </a:r>
            <a:endParaRPr lang="en-US" altLang="zh-CN" sz="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 descr="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35" y="210820"/>
            <a:ext cx="441325" cy="441325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267335" y="210820"/>
            <a:ext cx="2975610" cy="441325"/>
            <a:chOff x="267335" y="210820"/>
            <a:chExt cx="2975610" cy="441325"/>
          </a:xfrm>
        </p:grpSpPr>
        <p:sp>
          <p:nvSpPr>
            <p:cNvPr id="13" name="文本框 12"/>
            <p:cNvSpPr txBox="1"/>
            <p:nvPr/>
          </p:nvSpPr>
          <p:spPr>
            <a:xfrm>
              <a:off x="723900" y="273050"/>
              <a:ext cx="2519045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数字制造装备与技术国家重点实验室</a:t>
              </a:r>
            </a:p>
            <a:p>
              <a:pPr algn="dist"/>
              <a:r>
                <a:rPr lang="zh-CN" altLang="en-US" sz="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State Key Lab of Digital Manufacturing Equipment &amp; Technology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4" name="图片 13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335" y="210820"/>
              <a:ext cx="441325" cy="441325"/>
            </a:xfrm>
            <a:prstGeom prst="rect">
              <a:avLst/>
            </a:prstGeom>
          </p:spPr>
        </p:pic>
      </p:grpSp>
      <p:pic>
        <p:nvPicPr>
          <p:cNvPr id="15" name="图片 14" descr="齿轮2"/>
          <p:cNvPicPr>
            <a:picLocks noChangeAspect="1"/>
          </p:cNvPicPr>
          <p:nvPr userDrawn="1"/>
        </p:nvPicPr>
        <p:blipFill rotWithShape="1">
          <a:blip r:embed="rId3"/>
          <a:srcRect l="29656" t="845" r="8106" b="13626"/>
          <a:stretch>
            <a:fillRect/>
          </a:stretch>
        </p:blipFill>
        <p:spPr>
          <a:xfrm flipH="1">
            <a:off x="-2008" y="0"/>
            <a:ext cx="3087870" cy="51421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3175" y="-1771"/>
            <a:ext cx="12193200" cy="755999"/>
          </a:xfrm>
          <a:prstGeom prst="rect">
            <a:avLst/>
          </a:prstGeom>
          <a:solidFill>
            <a:srgbClr val="0045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/>
          <a:stretch>
            <a:fillRect/>
          </a:stretch>
        </p:blipFill>
        <p:spPr>
          <a:xfrm>
            <a:off x="7673819" y="0"/>
            <a:ext cx="4516594" cy="4121696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587" y="707322"/>
            <a:ext cx="12193200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/>
          <p:cNvSpPr txBox="1">
            <a:spLocks noChangeArrowheads="1"/>
          </p:cNvSpPr>
          <p:nvPr userDrawn="1"/>
        </p:nvSpPr>
        <p:spPr>
          <a:xfrm>
            <a:off x="11510802" y="393115"/>
            <a:ext cx="611187" cy="250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3109BAF-7E30-4082-9BFB-9389C5BDB309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8"/>
          <a:stretch>
            <a:fillRect/>
          </a:stretch>
        </p:blipFill>
        <p:spPr>
          <a:xfrm>
            <a:off x="-15753" y="0"/>
            <a:ext cx="3478022" cy="34856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9185" y="168693"/>
            <a:ext cx="11597749" cy="547250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6" name="图片 15" descr="logo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18161" y="130414"/>
            <a:ext cx="530867" cy="5308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0045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 algn="ctr" eaLnBrk="0" hangingPunct="0"/>
            <a:endParaRPr lang="zh-CN" altLang="en-US" sz="1010">
              <a:solidFill>
                <a:schemeClr val="lt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CBF0-8D08-454B-BC3F-60A10129C9F4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" b="8769"/>
          <a:stretch>
            <a:fillRect/>
          </a:stretch>
        </p:blipFill>
        <p:spPr>
          <a:xfrm>
            <a:off x="6108330" y="0"/>
            <a:ext cx="608367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2" t="5943" r="24" b="204"/>
          <a:stretch>
            <a:fillRect/>
          </a:stretch>
        </p:blipFill>
        <p:spPr>
          <a:xfrm>
            <a:off x="0" y="-4445"/>
            <a:ext cx="4055745" cy="556006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0" y="632334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网址：</a:t>
            </a:r>
            <a:r>
              <a:rPr lang="en-US" altLang="zh-CN" sz="11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http://dmet.hust.edu.cn      </a:t>
            </a:r>
            <a:r>
              <a:rPr lang="zh-CN" altLang="en-US" sz="11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11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dmet@hust.edu.cn     </a:t>
            </a:r>
            <a:r>
              <a:rPr lang="zh-CN" altLang="en-US" sz="11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11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027-87559416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9CBF0-8D08-454B-BC3F-60A10129C9F4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BAC70-8536-48D3-A193-A02FB16FDE8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9"/>
          <a:stretch>
            <a:fillRect/>
          </a:stretch>
        </p:blipFill>
        <p:spPr>
          <a:xfrm>
            <a:off x="7674000" y="0"/>
            <a:ext cx="4518000" cy="41216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emf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56.GIF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61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0.png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emf"/><Relationship Id="rId5" Type="http://schemas.openxmlformats.org/officeDocument/2006/relationships/image" Target="../media/image60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emf"/><Relationship Id="rId5" Type="http://schemas.openxmlformats.org/officeDocument/2006/relationships/image" Target="../media/image59.png"/><Relationship Id="rId4" Type="http://schemas.openxmlformats.org/officeDocument/2006/relationships/image" Target="../media/image6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0" y="2508038"/>
            <a:ext cx="12192000" cy="12776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cs typeface="微软雅黑" panose="020B0503020204020204" pitchFamily="34" charset="-122"/>
              </a:rPr>
              <a:t>基于内窥镜的手术机器人设计</a:t>
            </a:r>
            <a:endParaRPr lang="en-US" altLang="zh-CN" sz="1050" dirty="0">
              <a:solidFill>
                <a:schemeClr val="bg1"/>
              </a:solidFill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4595842"/>
            <a:ext cx="1220533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王亦达、林思源、李奥齐</a:t>
            </a:r>
            <a:endParaRPr lang="en-US" altLang="zh-CN" sz="32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2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华中科技大学 机械科学与工程学院 </a:t>
            </a:r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2400" b="1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lang="zh-CN" altLang="en-US" sz="2400" b="1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endParaRPr lang="zh-CN" altLang="en-US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驱动空间描述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227522" y="1222741"/>
            <a:ext cx="4131358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由于设计的圆柱关节有四个孔，可以穿</a:t>
            </a:r>
            <a:r>
              <a:rPr lang="en-US" altLang="zh-CN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根钢丝绳，但是对向的钢丝绳变化量是一样的（一个伸长一个缩短）。</a:t>
            </a:r>
            <a:endParaRPr lang="en-US" altLang="zh-CN" sz="24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54D2E7-0295-9123-7612-47D32DD87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" y="2155438"/>
            <a:ext cx="3594741" cy="30462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2D9AB4-C129-077B-E587-C3C282732369}"/>
              </a:ext>
            </a:extLst>
          </p:cNvPr>
          <p:cNvSpPr txBox="1"/>
          <p:nvPr/>
        </p:nvSpPr>
        <p:spPr>
          <a:xfrm>
            <a:off x="7227522" y="4157255"/>
            <a:ext cx="4310251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驱动空间总变量是</a:t>
            </a:r>
            <a:r>
              <a:rPr lang="en-US" altLang="zh-CN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，除去两个约束关系，最后的独立变量是</a:t>
            </a:r>
            <a:r>
              <a:rPr lang="en-US" altLang="zh-CN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，故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驱动空间维数也是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2653E14-9F68-F232-FADB-D1C58B54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340" y="3595202"/>
            <a:ext cx="2972215" cy="5620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506676-BDC1-D93D-4253-229108001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340" y="5983773"/>
            <a:ext cx="2333951" cy="4953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261A23-3C8E-8394-5D92-634928FCA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114" y="2235199"/>
            <a:ext cx="2566190" cy="2537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48F00-7077-A7E5-EE93-8266E346E8D2}"/>
                  </a:ext>
                </a:extLst>
              </p:cNvPr>
              <p:cNvSpPr txBox="1"/>
              <p:nvPr/>
            </p:nvSpPr>
            <p:spPr>
              <a:xfrm>
                <a:off x="3123076" y="4736715"/>
                <a:ext cx="328788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zh-CN" altLang="en-US" sz="2000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个关节俯视图，标注了钢丝绳孔的编号，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为钢丝绳孔中心到关节中心的距离。</a:t>
                </a:r>
                <a:endParaRPr lang="en-US" altLang="zh-CN" sz="2000" b="0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i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248F00-7077-A7E5-EE93-8266E346E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076" y="4736715"/>
                <a:ext cx="3287884" cy="1323439"/>
              </a:xfrm>
              <a:prstGeom prst="rect">
                <a:avLst/>
              </a:prstGeom>
              <a:blipFill>
                <a:blip r:embed="rId7"/>
                <a:stretch>
                  <a:fillRect l="-1852" t="-2304" r="-7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21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关节空间描述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115762" y="1765744"/>
            <a:ext cx="389266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由于圆柱关节的特性，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不考虑扭转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，关节空间只使用两个角度参数即可进行表达运动，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故关节空间维数是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0CB653-3E6A-E6AB-68AA-03A5FD7A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386" y="4836748"/>
            <a:ext cx="1848108" cy="5430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A5F671-0116-C1E8-6BDC-EB1ED104C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9" y="2155438"/>
            <a:ext cx="3594741" cy="3046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B46BA4-A209-68F2-A8CF-143312166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26" r="5436"/>
          <a:stretch/>
        </p:blipFill>
        <p:spPr>
          <a:xfrm>
            <a:off x="3606801" y="1704829"/>
            <a:ext cx="3230880" cy="39474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034481" y="2019060"/>
                <a:ext cx="5299758" cy="2624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局部坐标系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e>
                    </m:d>
                  </m:oMath>
                </a14:m>
                <a:endParaRPr lang="en-US" altLang="zh-CN" sz="24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4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</m:acc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𝒀</m:t>
                        </m:r>
                      </m:e>
                    </m:acc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𝒀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𝒁</m:t>
                        </m:r>
                      </m:e>
                    </m:acc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𝒁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0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2468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02468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𝒊</m:t>
                      </m:r>
                      <m:r>
                        <a:rPr lang="en-US" altLang="zh-CN" sz="2400" b="1" i="1" smtClean="0">
                          <a:solidFill>
                            <a:srgbClr val="02468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2468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  <m:r>
                        <a:rPr lang="en-US" altLang="zh-CN" sz="2400" b="1" i="1" smtClean="0">
                          <a:solidFill>
                            <a:srgbClr val="02468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2400" b="1" i="1" smtClean="0">
                          <a:solidFill>
                            <a:srgbClr val="02468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2400" b="1" i="1" smtClean="0">
                          <a:solidFill>
                            <a:srgbClr val="02468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,⋯</m:t>
                      </m:r>
                      <m:r>
                        <a:rPr lang="en-US" altLang="zh-CN" sz="2400" b="1" i="1" smtClean="0">
                          <a:solidFill>
                            <a:srgbClr val="02468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2400" b="1" i="1" smtClean="0">
                          <a:solidFill>
                            <a:srgbClr val="02468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246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sz="2400" b="1" dirty="0">
                    <a:solidFill>
                      <a:srgbClr val="02468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也即共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2468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 dirty="0" smtClean="0">
                        <a:solidFill>
                          <a:srgbClr val="02468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b="1" i="1" dirty="0" smtClean="0">
                        <a:solidFill>
                          <a:srgbClr val="02468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solidFill>
                      <a:srgbClr val="02468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个关节，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2468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solidFill>
                      <a:srgbClr val="02468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段</a:t>
                </a:r>
                <a:endParaRPr lang="en-US" altLang="zh-CN" sz="2400" b="1" dirty="0">
                  <a:solidFill>
                    <a:srgbClr val="0246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endParaRPr lang="zh-CN" altLang="en-US" sz="2400" b="1" i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24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481" y="2019060"/>
                <a:ext cx="5299758" cy="2624436"/>
              </a:xfrm>
              <a:prstGeom prst="rect">
                <a:avLst/>
              </a:prstGeom>
              <a:blipFill>
                <a:blip r:embed="rId3"/>
                <a:stretch>
                  <a:fillRect l="-1841" t="-1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/>
          <p:cNvSpPr/>
          <p:nvPr/>
        </p:nvSpPr>
        <p:spPr>
          <a:xfrm>
            <a:off x="1288869" y="3351131"/>
            <a:ext cx="156754" cy="306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1264851" y="3392266"/>
          <a:ext cx="180772" cy="23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67200" imgH="5486400" progId="Equation.DSMT4">
                  <p:embed/>
                </p:oleObj>
              </mc:Choice>
              <mc:Fallback>
                <p:oleObj name="Equation" r:id="rId4" imgW="4267200" imgH="5486400" progId="Equation.DSMT4">
                  <p:embed/>
                  <p:pic>
                    <p:nvPicPr>
                      <p:cNvPr id="39" name="对象 3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4851" y="3392266"/>
                        <a:ext cx="180772" cy="232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34481" y="4119125"/>
                <a:ext cx="4105848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基坐标系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</m:d>
                  </m:oMath>
                </a14:m>
                <a:endParaRPr lang="en-US" altLang="zh-CN" sz="24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endParaRPr lang="en-US" altLang="zh-CN" sz="24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sz="2000" b="1" dirty="0">
                    <a:solidFill>
                      <a:srgbClr val="02468F"/>
                    </a:solidFill>
                    <a:ea typeface="微软雅黑" panose="020B0503020204020204" pitchFamily="34" charset="-122"/>
                  </a:rPr>
                  <a:t>对应局部坐标系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02468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2000" b="1" i="0" smtClean="0">
                        <a:solidFill>
                          <a:srgbClr val="02468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2000" b="1" i="0" smtClean="0">
                        <a:solidFill>
                          <a:srgbClr val="02468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  <m:r>
                      <a:rPr lang="en-US" altLang="zh-CN" sz="2000" b="1" i="1" smtClean="0">
                        <a:solidFill>
                          <a:srgbClr val="02468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endParaRPr lang="zh-CN" altLang="en-US" sz="2000" b="1" dirty="0">
                  <a:solidFill>
                    <a:srgbClr val="0246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481" y="4119125"/>
                <a:ext cx="4105848" cy="1138773"/>
              </a:xfrm>
              <a:prstGeom prst="rect">
                <a:avLst/>
              </a:prstGeom>
              <a:blipFill>
                <a:blip r:embed="rId6"/>
                <a:stretch>
                  <a:fillRect l="-2377" t="-4278" b="-8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图片 44">
            <a:extLst>
              <a:ext uri="{FF2B5EF4-FFF2-40B4-BE49-F238E27FC236}">
                <a16:creationId xmlns:a16="http://schemas.microsoft.com/office/drawing/2014/main" id="{DD2EB040-B0B4-9BD9-90D6-39A4D6271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9" y="2155438"/>
            <a:ext cx="3594741" cy="3046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3553C1-6DBE-1E39-C1A0-480956BC20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26" r="5436"/>
          <a:stretch/>
        </p:blipFill>
        <p:spPr>
          <a:xfrm>
            <a:off x="3606801" y="1704829"/>
            <a:ext cx="3230880" cy="39474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C46061-8CB1-5EB3-FA82-0F773F27E844}"/>
                  </a:ext>
                </a:extLst>
              </p:cNvPr>
              <p:cNvSpPr txBox="1"/>
              <p:nvPr/>
            </p:nvSpPr>
            <p:spPr>
              <a:xfrm>
                <a:off x="3734230" y="955837"/>
                <a:ext cx="7766304" cy="2887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为了定义</a:t>
                </a:r>
                <a:r>
                  <a:rPr lang="zh-CN" altLang="en-US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坐标系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𝒊</m:t>
                    </m:r>
                    <m:r>
                      <a:rPr lang="en-US" altLang="zh-CN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到坐标系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2000" b="1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𝒊</m:t>
                    </m:r>
                    <m:r>
                      <a:rPr lang="en-US" altLang="zh-CN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的变换</a:t>
                </a:r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，定义三个中间坐标系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，具体变换如下 </a:t>
                </a:r>
                <a:endParaRPr lang="en-US" altLang="zh-CN" sz="20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𝐑𝐨𝐭</m:t>
                    </m:r>
                    <m:r>
                      <a:rPr lang="en-US" altLang="zh-CN" sz="20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𝒁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  <m:r>
                      <a:rPr lang="en-US" altLang="zh-CN" sz="20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坐标系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𝒊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绕其轴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𝒁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到坐标系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0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𝐓𝐫𝐚𝐧𝐬</m:t>
                    </m:r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1" i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𝐩</m:t>
                    </m:r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坐标系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平移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𝐩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到坐标系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0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(3)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𝐑𝐨𝐭</m:t>
                    </m:r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𝒀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𝑸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坐标系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𝑸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绕其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𝒀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𝑸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轴旋转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到坐标系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0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(4)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𝐑𝐨𝐭</m:t>
                    </m:r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𝒁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坐标系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𝑷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绕其轴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00458E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𝒁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到坐标系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𝒊</m:t>
                    </m:r>
                    <m:r>
                      <a:rPr lang="zh-CN" altLang="en-US" sz="2000" b="1" i="1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endParaRPr lang="zh-CN" altLang="en-US" sz="20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C46061-8CB1-5EB3-FA82-0F773F27E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230" y="955837"/>
                <a:ext cx="7766304" cy="2887137"/>
              </a:xfrm>
              <a:prstGeom prst="rect">
                <a:avLst/>
              </a:prstGeom>
              <a:blipFill>
                <a:blip r:embed="rId3"/>
                <a:stretch>
                  <a:fillRect l="-863" r="-4082" b="-2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664DFD6-EF42-57D8-BC38-C1DD3AF6E835}"/>
              </a:ext>
            </a:extLst>
          </p:cNvPr>
          <p:cNvSpPr txBox="1"/>
          <p:nvPr/>
        </p:nvSpPr>
        <p:spPr>
          <a:xfrm>
            <a:off x="5007312" y="5675829"/>
            <a:ext cx="413774" cy="34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15CE07-B388-2DCD-212A-5B0870C635D0}"/>
              </a:ext>
            </a:extLst>
          </p:cNvPr>
          <p:cNvSpPr txBox="1"/>
          <p:nvPr/>
        </p:nvSpPr>
        <p:spPr>
          <a:xfrm>
            <a:off x="8280042" y="5675828"/>
            <a:ext cx="413774" cy="34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298F7A-0DEA-E12B-E076-D756CE0A1039}"/>
              </a:ext>
            </a:extLst>
          </p:cNvPr>
          <p:cNvSpPr txBox="1"/>
          <p:nvPr/>
        </p:nvSpPr>
        <p:spPr>
          <a:xfrm>
            <a:off x="6643677" y="5675828"/>
            <a:ext cx="413774" cy="34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5F7B4C9-F7B3-E550-7D18-1485AE029701}"/>
              </a:ext>
            </a:extLst>
          </p:cNvPr>
          <p:cNvSpPr txBox="1"/>
          <p:nvPr/>
        </p:nvSpPr>
        <p:spPr>
          <a:xfrm>
            <a:off x="9916406" y="5675828"/>
            <a:ext cx="413774" cy="34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797F84-D12D-7F0F-DC76-8CB037D429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26" r="5436"/>
          <a:stretch/>
        </p:blipFill>
        <p:spPr>
          <a:xfrm>
            <a:off x="257705" y="1744727"/>
            <a:ext cx="3230880" cy="39474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BE90E4-5DC3-BEC3-085A-62FE9AADDAE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7218" y="3865629"/>
            <a:ext cx="6232511" cy="18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7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坐标系变换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DECF9F-5981-5D8D-4698-58281BC406FD}"/>
              </a:ext>
            </a:extLst>
          </p:cNvPr>
          <p:cNvSpPr txBox="1"/>
          <p:nvPr/>
        </p:nvSpPr>
        <p:spPr>
          <a:xfrm>
            <a:off x="4196429" y="2713370"/>
            <a:ext cx="6141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式中：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3FD1A8-713D-ED65-271D-915B16E60977}"/>
              </a:ext>
            </a:extLst>
          </p:cNvPr>
          <p:cNvSpPr txBox="1"/>
          <p:nvPr/>
        </p:nvSpPr>
        <p:spPr>
          <a:xfrm>
            <a:off x="4196429" y="1286477"/>
            <a:ext cx="65725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上述坐标变换均是在运动坐标系中得到，故齐次变换矩阵获得满足右乘法则：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7766F6-3687-419F-3747-8D68ED28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21" y="2072640"/>
            <a:ext cx="5992061" cy="7240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D180C8C-52D1-AD82-BE86-C17EF86D7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90" y="3100858"/>
            <a:ext cx="5896798" cy="123842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C3478C8-65E0-E480-8AA8-965542139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621" y="4372723"/>
            <a:ext cx="6487430" cy="895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3247B68-547E-6BF0-CF2A-34CEC30A341E}"/>
                  </a:ext>
                </a:extLst>
              </p:cNvPr>
              <p:cNvSpPr txBox="1"/>
              <p:nvPr/>
            </p:nvSpPr>
            <p:spPr>
              <a:xfrm>
                <a:off x="4196429" y="5515253"/>
                <a:ext cx="69795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𝒊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个关节局部坐标系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𝒊</m:t>
                    </m:r>
                    <m:r>
                      <a:rPr lang="en-US" altLang="zh-CN" sz="20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在基坐标系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20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20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0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下的齐次变换矩阵为</a:t>
                </a:r>
                <a:endParaRPr lang="zh-CN" altLang="en-US" sz="2000" i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3247B68-547E-6BF0-CF2A-34CEC30A3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29" y="5515253"/>
                <a:ext cx="6979571" cy="400110"/>
              </a:xfrm>
              <a:prstGeom prst="rect">
                <a:avLst/>
              </a:prstGeom>
              <a:blipFill>
                <a:blip r:embed="rId7"/>
                <a:stretch>
                  <a:fillRect l="-873" t="-10769" b="-2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B4F8132-8AD2-0FA9-666A-9E1FC0810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0668" y="6105985"/>
            <a:ext cx="2324424" cy="676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4B8B6C-269B-A754-A810-22271D2629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626" r="5436"/>
          <a:stretch/>
        </p:blipFill>
        <p:spPr>
          <a:xfrm>
            <a:off x="257705" y="1744727"/>
            <a:ext cx="3230880" cy="39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9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单段连续体机器人运动学描述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888830" y="2032753"/>
                <a:ext cx="5146445" cy="3351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驱动空间：</a:t>
                </a:r>
                <a:r>
                  <a:rPr lang="zh-CN" altLang="en-US" sz="2400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绳长改变量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𝛥</m:t>
                    </m:r>
                    <m:r>
                      <a:rPr lang="en-US" altLang="zh-CN" sz="2400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</m:oMath>
                </a14:m>
                <a:endParaRPr lang="en-US" altLang="zh-CN" sz="2400" i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i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关节空间：</a:t>
                </a:r>
                <a:r>
                  <a:rPr lang="zh-CN" altLang="en-US" sz="2400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关节弯曲角度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zh-CN" altLang="en-US" sz="2400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、</m:t>
                    </m:r>
                    <m:r>
                      <a:rPr lang="en-US" altLang="zh-CN" sz="2400" b="0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</m:oMath>
                </a14:m>
                <a:endParaRPr lang="en-US" altLang="zh-CN" sz="2400" i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操作空间：</a:t>
                </a:r>
                <a:r>
                  <a:rPr lang="zh-CN" altLang="en-US" sz="2400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末端点的位置矢量</a:t>
                </a:r>
                <a14:m>
                  <m:oMath xmlns:m="http://schemas.openxmlformats.org/officeDocument/2006/math">
                    <m:r>
                      <a:rPr lang="en-US" altLang="zh-CN" sz="2400" b="1" i="0" dirty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𝐩</m:t>
                    </m:r>
                  </m:oMath>
                </a14:m>
                <a:endParaRPr lang="en-US" altLang="zh-CN" sz="24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830" y="2032753"/>
                <a:ext cx="5146445" cy="3351046"/>
              </a:xfrm>
              <a:prstGeom prst="rect">
                <a:avLst/>
              </a:prstGeom>
              <a:blipFill>
                <a:blip r:embed="rId3"/>
                <a:stretch>
                  <a:fillRect l="-1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5" y="2749223"/>
            <a:ext cx="5690355" cy="17501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单段连续体机器人运动学描述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D660C7A-4735-7003-9A06-6504EBC871A6}"/>
              </a:ext>
            </a:extLst>
          </p:cNvPr>
          <p:cNvGrpSpPr/>
          <p:nvPr/>
        </p:nvGrpSpPr>
        <p:grpSpPr>
          <a:xfrm>
            <a:off x="3328733" y="1932394"/>
            <a:ext cx="4925328" cy="1139629"/>
            <a:chOff x="3328733" y="1932394"/>
            <a:chExt cx="4925328" cy="113962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1346" y="1932394"/>
              <a:ext cx="4732715" cy="6083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037694" y="2695922"/>
                  <a:ext cx="2161072" cy="369332"/>
                </a:xfrm>
                <a:prstGeom prst="rect">
                  <a:avLst/>
                </a:prstGeom>
                <a:noFill/>
                <a:ln>
                  <a:solidFill>
                    <a:srgbClr val="02468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rgbClr val="00458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关节弯曲角度</a:t>
                  </a:r>
                  <a14:m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𝜃</m:t>
                      </m:r>
                      <m:r>
                        <a:rPr lang="zh-CN" altLang="en-US" i="1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、</m:t>
                      </m:r>
                      <m:r>
                        <a:rPr lang="en-US" altLang="zh-CN" i="1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</m:t>
                      </m:r>
                    </m:oMath>
                  </a14:m>
                  <a:endParaRPr lang="en-US" altLang="zh-CN" sz="1800" i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7694" y="2695922"/>
                  <a:ext cx="216107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61" t="-6349" b="-22222"/>
                  </a:stretch>
                </a:blipFill>
                <a:ln>
                  <a:solidFill>
                    <a:srgbClr val="02468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3328733" y="2702691"/>
                  <a:ext cx="1599973" cy="369332"/>
                </a:xfrm>
                <a:prstGeom prst="rect">
                  <a:avLst/>
                </a:prstGeom>
                <a:noFill/>
                <a:ln>
                  <a:solidFill>
                    <a:srgbClr val="02468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rgbClr val="00458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绳长改变量</a:t>
                  </a:r>
                  <a14:m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𝛥</m:t>
                      </m:r>
                      <m:r>
                        <a:rPr lang="en-US" altLang="zh-CN" sz="1800" i="1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733" y="2702691"/>
                  <a:ext cx="159997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642" t="-7937" b="-20635"/>
                  </a:stretch>
                </a:blipFill>
                <a:ln>
                  <a:solidFill>
                    <a:srgbClr val="02468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E7770698-2A10-68CD-1D70-28E6072A91F2}"/>
              </a:ext>
            </a:extLst>
          </p:cNvPr>
          <p:cNvSpPr/>
          <p:nvPr/>
        </p:nvSpPr>
        <p:spPr>
          <a:xfrm>
            <a:off x="42040" y="1226380"/>
            <a:ext cx="12192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关节空间到驱动空间逆运动学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06BF22-9F3E-BB83-CC42-13791BA8F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342" y="4041941"/>
            <a:ext cx="5973315" cy="14635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单段连续体机器人运动学描述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A9FE15-8889-0493-FA85-A0BA716E8DBC}"/>
              </a:ext>
            </a:extLst>
          </p:cNvPr>
          <p:cNvGrpSpPr/>
          <p:nvPr/>
        </p:nvGrpSpPr>
        <p:grpSpPr>
          <a:xfrm>
            <a:off x="3330000" y="1933200"/>
            <a:ext cx="4865155" cy="1150247"/>
            <a:chOff x="3509665" y="1637045"/>
            <a:chExt cx="4865155" cy="1150247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9382" y="1637045"/>
              <a:ext cx="4705438" cy="6048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5188146" y="2417960"/>
                  <a:ext cx="2161072" cy="369332"/>
                </a:xfrm>
                <a:prstGeom prst="rect">
                  <a:avLst/>
                </a:prstGeom>
                <a:noFill/>
                <a:ln>
                  <a:solidFill>
                    <a:srgbClr val="02468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rgbClr val="00458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关节弯曲角度</a:t>
                  </a:r>
                  <a14:m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𝜃</m:t>
                      </m:r>
                      <m:r>
                        <a:rPr lang="zh-CN" altLang="en-US" i="1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、</m:t>
                      </m:r>
                      <m:r>
                        <a:rPr lang="en-US" altLang="zh-CN" i="1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</m:t>
                      </m:r>
                    </m:oMath>
                  </a14:m>
                  <a:endParaRPr lang="en-US" altLang="zh-CN" sz="1800" i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146" y="2417960"/>
                  <a:ext cx="216107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247" t="-6349" b="-22222"/>
                  </a:stretch>
                </a:blipFill>
                <a:ln>
                  <a:solidFill>
                    <a:srgbClr val="02468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3509665" y="2406625"/>
                  <a:ext cx="1599973" cy="369332"/>
                </a:xfrm>
                <a:prstGeom prst="rect">
                  <a:avLst/>
                </a:prstGeom>
                <a:noFill/>
                <a:ln>
                  <a:solidFill>
                    <a:srgbClr val="02468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rgbClr val="00458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绳长改变量</a:t>
                  </a:r>
                  <a14:m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𝛥</m:t>
                      </m:r>
                      <m:r>
                        <a:rPr lang="en-US" altLang="zh-CN" sz="1800" i="1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9665" y="2406625"/>
                  <a:ext cx="159997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642" t="-7937" b="-20635"/>
                  </a:stretch>
                </a:blipFill>
                <a:ln>
                  <a:solidFill>
                    <a:srgbClr val="02468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03575FA-43DC-A58A-35F8-CCC8A79D3451}"/>
              </a:ext>
            </a:extLst>
          </p:cNvPr>
          <p:cNvSpPr/>
          <p:nvPr/>
        </p:nvSpPr>
        <p:spPr>
          <a:xfrm>
            <a:off x="42040" y="1226380"/>
            <a:ext cx="12192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驱动空间到关节空间正运动学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B59CA1-DD43-5C35-E7BC-0A6467F18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311" y="4048888"/>
            <a:ext cx="5437690" cy="17107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单段连续体机器人运动学描述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DEAB0A-2997-66AD-1DCF-D23DFB55A582}"/>
              </a:ext>
            </a:extLst>
          </p:cNvPr>
          <p:cNvGrpSpPr/>
          <p:nvPr/>
        </p:nvGrpSpPr>
        <p:grpSpPr>
          <a:xfrm>
            <a:off x="3330000" y="1933200"/>
            <a:ext cx="5417760" cy="1025621"/>
            <a:chOff x="3421327" y="1723486"/>
            <a:chExt cx="5417760" cy="10256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4666028" y="2381218"/>
                  <a:ext cx="2059649" cy="367889"/>
                </a:xfrm>
                <a:prstGeom prst="rect">
                  <a:avLst/>
                </a:prstGeom>
                <a:noFill/>
                <a:ln>
                  <a:solidFill>
                    <a:srgbClr val="02468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rgbClr val="00458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关节弯曲角度</a:t>
                  </a:r>
                  <a14:m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𝜃</m:t>
                      </m:r>
                      <m:r>
                        <a:rPr lang="zh-CN" altLang="en-US" i="1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、</m:t>
                      </m:r>
                      <m:r>
                        <a:rPr lang="en-US" altLang="zh-CN" i="1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</m:t>
                      </m:r>
                    </m:oMath>
                  </a14:m>
                  <a:endParaRPr lang="en-US" altLang="zh-CN" sz="1800" i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028" y="2381218"/>
                  <a:ext cx="2059649" cy="367889"/>
                </a:xfrm>
                <a:prstGeom prst="rect">
                  <a:avLst/>
                </a:prstGeom>
                <a:blipFill>
                  <a:blip r:embed="rId3"/>
                  <a:stretch>
                    <a:fillRect l="-2059" t="-6452" b="-24194"/>
                  </a:stretch>
                </a:blipFill>
                <a:ln>
                  <a:solidFill>
                    <a:srgbClr val="02468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6872098" y="2379775"/>
                  <a:ext cx="1966989" cy="369332"/>
                </a:xfrm>
                <a:prstGeom prst="rect">
                  <a:avLst/>
                </a:prstGeom>
                <a:noFill/>
                <a:ln>
                  <a:solidFill>
                    <a:srgbClr val="02468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rgbClr val="00458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末端的位置矢量</a:t>
                  </a:r>
                  <a14:m>
                    <m:oMath xmlns:m="http://schemas.openxmlformats.org/officeDocument/2006/math">
                      <m:r>
                        <a:rPr lang="en-US" altLang="zh-CN" sz="1800" b="1" i="0" dirty="0" smtClean="0">
                          <a:solidFill>
                            <a:srgbClr val="00458E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𝐩</m:t>
                      </m:r>
                    </m:oMath>
                  </a14:m>
                  <a:endParaRPr lang="en-US" altLang="zh-CN" sz="18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098" y="2379775"/>
                  <a:ext cx="196698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54" t="-8065" b="-24194"/>
                  </a:stretch>
                </a:blipFill>
                <a:ln>
                  <a:solidFill>
                    <a:srgbClr val="02468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1327" y="1723486"/>
              <a:ext cx="4840611" cy="622256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317075B5-D110-0D6F-8055-D72DAF20F22A}"/>
              </a:ext>
            </a:extLst>
          </p:cNvPr>
          <p:cNvSpPr/>
          <p:nvPr/>
        </p:nvSpPr>
        <p:spPr>
          <a:xfrm>
            <a:off x="42040" y="1226380"/>
            <a:ext cx="12192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关节空间到操作空间正运动学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8390863-0168-7F85-C013-7F8993D28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391" y="4144896"/>
            <a:ext cx="8835368" cy="12556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利用分段常曲率的方法建模：单段连续体机器人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00" y="1933200"/>
            <a:ext cx="4762065" cy="612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496155" y="2593930"/>
                <a:ext cx="2059649" cy="367889"/>
              </a:xfrm>
              <a:prstGeom prst="rect">
                <a:avLst/>
              </a:prstGeom>
              <a:noFill/>
              <a:ln>
                <a:solidFill>
                  <a:srgbClr val="02468F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关节弯曲角度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zh-CN" altLang="en-US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、</m:t>
                    </m:r>
                    <m:r>
                      <a:rPr lang="en-US" altLang="zh-CN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</m:oMath>
                </a14:m>
                <a:endParaRPr lang="en-US" altLang="zh-CN" sz="1800" i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55" y="2593930"/>
                <a:ext cx="2059649" cy="367889"/>
              </a:xfrm>
              <a:prstGeom prst="rect">
                <a:avLst/>
              </a:prstGeom>
              <a:blipFill>
                <a:blip r:embed="rId4"/>
                <a:stretch>
                  <a:fillRect l="-2360" t="-8065" b="-24194"/>
                </a:stretch>
              </a:blipFill>
              <a:ln>
                <a:solidFill>
                  <a:srgbClr val="02468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2482A447-F26F-898C-3071-4C9DB2138607}"/>
              </a:ext>
            </a:extLst>
          </p:cNvPr>
          <p:cNvSpPr/>
          <p:nvPr/>
        </p:nvSpPr>
        <p:spPr>
          <a:xfrm>
            <a:off x="42040" y="1226380"/>
            <a:ext cx="12192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操作空间到关节空间逆运动学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7760B3A-2C52-8641-C68F-37FE3C8BA05D}"/>
                  </a:ext>
                </a:extLst>
              </p:cNvPr>
              <p:cNvSpPr txBox="1"/>
              <p:nvPr/>
            </p:nvSpPr>
            <p:spPr>
              <a:xfrm>
                <a:off x="6780771" y="2589489"/>
                <a:ext cx="1966989" cy="369332"/>
              </a:xfrm>
              <a:prstGeom prst="rect">
                <a:avLst/>
              </a:prstGeom>
              <a:noFill/>
              <a:ln>
                <a:solidFill>
                  <a:srgbClr val="02468F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末端的位置矢量</a:t>
                </a:r>
                <a14:m>
                  <m:oMath xmlns:m="http://schemas.openxmlformats.org/officeDocument/2006/math">
                    <m:r>
                      <a:rPr lang="en-US" altLang="zh-CN" sz="1800" b="1" i="0" dirty="0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𝐩</m:t>
                    </m:r>
                  </m:oMath>
                </a14:m>
                <a:endParaRPr lang="en-US" altLang="zh-CN" sz="18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7760B3A-2C52-8641-C68F-37FE3C8BA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771" y="2589489"/>
                <a:ext cx="1966989" cy="369332"/>
              </a:xfrm>
              <a:prstGeom prst="rect">
                <a:avLst/>
              </a:prstGeom>
              <a:blipFill>
                <a:blip r:embed="rId5"/>
                <a:stretch>
                  <a:fillRect l="-2154" t="-8065" b="-24194"/>
                </a:stretch>
              </a:blipFill>
              <a:ln>
                <a:solidFill>
                  <a:srgbClr val="02468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4CB8D6CD-7781-11F6-9F0C-D16211AA2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409" y="3624523"/>
            <a:ext cx="3437182" cy="25175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"/>
          <p:cNvSpPr txBox="1"/>
          <p:nvPr/>
        </p:nvSpPr>
        <p:spPr>
          <a:xfrm>
            <a:off x="5702010" y="1492513"/>
            <a:ext cx="3756791" cy="54436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32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研究背景</a:t>
            </a:r>
          </a:p>
        </p:txBody>
      </p:sp>
      <p:sp>
        <p:nvSpPr>
          <p:cNvPr id="9" name="文本框 9"/>
          <p:cNvSpPr txBox="1"/>
          <p:nvPr/>
        </p:nvSpPr>
        <p:spPr>
          <a:xfrm>
            <a:off x="5700269" y="3009990"/>
            <a:ext cx="5805081" cy="1281430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>
              <a:lnSpc>
                <a:spcPct val="125000"/>
              </a:lnSpc>
            </a:pPr>
            <a:r>
              <a:rPr lang="zh-CN" altLang="en-US" sz="32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研究进展</a:t>
            </a:r>
            <a:endParaRPr lang="en-US" altLang="zh-CN" sz="32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1">
              <a:lnSpc>
                <a:spcPct val="125000"/>
              </a:lnSpc>
            </a:pPr>
            <a:r>
              <a:rPr lang="zh-CN" altLang="en-US" sz="3200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器械建模、数学分析、手柄设计</a:t>
            </a:r>
          </a:p>
        </p:txBody>
      </p:sp>
      <p:sp>
        <p:nvSpPr>
          <p:cNvPr id="11" name="文本框 9"/>
          <p:cNvSpPr txBox="1"/>
          <p:nvPr/>
        </p:nvSpPr>
        <p:spPr>
          <a:xfrm>
            <a:off x="5700269" y="4751963"/>
            <a:ext cx="3758532" cy="54436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32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下一步研究计划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386330" y="1449070"/>
            <a:ext cx="899601" cy="653707"/>
            <a:chOff x="4919730" y="1283970"/>
            <a:chExt cx="899601" cy="653707"/>
          </a:xfrm>
        </p:grpSpPr>
        <p:sp>
          <p:nvSpPr>
            <p:cNvPr id="6" name="矩形 5"/>
            <p:cNvSpPr/>
            <p:nvPr/>
          </p:nvSpPr>
          <p:spPr>
            <a:xfrm>
              <a:off x="4919730" y="1283970"/>
              <a:ext cx="899601" cy="653707"/>
            </a:xfrm>
            <a:prstGeom prst="rect">
              <a:avLst/>
            </a:prstGeom>
            <a:solidFill>
              <a:srgbClr val="00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19730" y="1380693"/>
              <a:ext cx="875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Part1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386330" y="3023445"/>
            <a:ext cx="899601" cy="653707"/>
            <a:chOff x="4919730" y="1283970"/>
            <a:chExt cx="899601" cy="653707"/>
          </a:xfrm>
        </p:grpSpPr>
        <p:sp>
          <p:nvSpPr>
            <p:cNvPr id="13" name="矩形 12"/>
            <p:cNvSpPr/>
            <p:nvPr/>
          </p:nvSpPr>
          <p:spPr>
            <a:xfrm>
              <a:off x="4919730" y="1283970"/>
              <a:ext cx="899601" cy="653707"/>
            </a:xfrm>
            <a:prstGeom prst="rect">
              <a:avLst/>
            </a:prstGeom>
            <a:solidFill>
              <a:srgbClr val="00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919730" y="1380693"/>
              <a:ext cx="875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Part2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86330" y="4699420"/>
            <a:ext cx="899601" cy="653707"/>
            <a:chOff x="4919730" y="1283970"/>
            <a:chExt cx="899601" cy="653707"/>
          </a:xfrm>
        </p:grpSpPr>
        <p:sp>
          <p:nvSpPr>
            <p:cNvPr id="19" name="矩形 18"/>
            <p:cNvSpPr/>
            <p:nvPr/>
          </p:nvSpPr>
          <p:spPr>
            <a:xfrm>
              <a:off x="4919730" y="1283970"/>
              <a:ext cx="899601" cy="653707"/>
            </a:xfrm>
            <a:prstGeom prst="rect">
              <a:avLst/>
            </a:prstGeom>
            <a:solidFill>
              <a:srgbClr val="004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19730" y="1380693"/>
              <a:ext cx="875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Part3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单段连续体机器人绳长变化量和弯曲角度之间的关系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143" y="1426885"/>
            <a:ext cx="5334000" cy="4000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25507" t="8985" r="24058"/>
          <a:stretch>
            <a:fillRect/>
          </a:stretch>
        </p:blipFill>
        <p:spPr>
          <a:xfrm>
            <a:off x="593415" y="1426885"/>
            <a:ext cx="2765657" cy="3743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03282" y="5427385"/>
                <a:ext cx="952858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仿真参数：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取段数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17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范围为</a:t>
                </a:r>
                <a:r>
                  <a:rPr lang="en-US" altLang="zh-CN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0-10°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，步长为</a:t>
                </a:r>
                <a:r>
                  <a:rPr lang="en-US" altLang="zh-CN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1°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为固定</a:t>
                </a:r>
                <a:r>
                  <a:rPr lang="en-US" altLang="zh-CN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30°</a:t>
                </a:r>
              </a:p>
              <a:p>
                <a:r>
                  <a:rPr lang="zh-CN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结论：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绳长变化量随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变大而变大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82" y="5427385"/>
                <a:ext cx="9528581" cy="830997"/>
              </a:xfrm>
              <a:prstGeom prst="rect">
                <a:avLst/>
              </a:prstGeom>
              <a:blipFill>
                <a:blip r:embed="rId4"/>
                <a:stretch>
                  <a:fillRect l="-1024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图表, 散点图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6" r="21299"/>
          <a:stretch>
            <a:fillRect/>
          </a:stretch>
        </p:blipFill>
        <p:spPr>
          <a:xfrm>
            <a:off x="3101008" y="1785681"/>
            <a:ext cx="2183106" cy="30255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B7D300-2368-2D71-D6B7-B5193F4CDD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26" r="5436"/>
          <a:stretch/>
        </p:blipFill>
        <p:spPr>
          <a:xfrm>
            <a:off x="10280850" y="2854652"/>
            <a:ext cx="1852364" cy="22632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单段连续体机器人的工作空间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870690" y="4203065"/>
            <a:ext cx="48663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单段连续体机器人的工作空间大体为一个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半球形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椭球关节各个方向的最大角度不同，后续还要根据实际改进</a:t>
            </a:r>
          </a:p>
        </p:txBody>
      </p:sp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05851648-C295-1EEE-6612-6CA4D638F6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r="8771"/>
          <a:stretch/>
        </p:blipFill>
        <p:spPr>
          <a:xfrm>
            <a:off x="406400" y="1829010"/>
            <a:ext cx="4464290" cy="4000605"/>
          </a:xfrm>
          <a:prstGeom prst="rect">
            <a:avLst/>
          </a:prstGeom>
        </p:spPr>
      </p:pic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23C495B-5978-3311-21B8-5640ED016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8936"/>
              </p:ext>
            </p:extLst>
          </p:nvPr>
        </p:nvGraphicFramePr>
        <p:xfrm>
          <a:off x="4888159" y="1306232"/>
          <a:ext cx="4929682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4841">
                  <a:extLst>
                    <a:ext uri="{9D8B030D-6E8A-4147-A177-3AD203B41FA5}">
                      <a16:colId xmlns:a16="http://schemas.microsoft.com/office/drawing/2014/main" val="1022603697"/>
                    </a:ext>
                  </a:extLst>
                </a:gridCol>
                <a:gridCol w="2464841">
                  <a:extLst>
                    <a:ext uri="{9D8B030D-6E8A-4147-A177-3AD203B41FA5}">
                      <a16:colId xmlns:a16="http://schemas.microsoft.com/office/drawing/2014/main" val="1876133644"/>
                    </a:ext>
                  </a:extLst>
                </a:gridCol>
              </a:tblGrid>
              <a:tr h="322757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单段连续体机器人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230427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自由度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58759472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段数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567986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θ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取值范围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0°-10°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62506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θ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步长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296202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α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取值范围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0°-360°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08060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α</a:t>
                      </a: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步长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84060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B729BF4-58BA-8722-0863-7730BA0113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26" r="5436"/>
          <a:stretch/>
        </p:blipFill>
        <p:spPr>
          <a:xfrm>
            <a:off x="10280850" y="2854652"/>
            <a:ext cx="1852364" cy="22632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单段连续体机器人正运动学和逆运动学验证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949583" y="5380772"/>
            <a:ext cx="8525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验证思路：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正运动学求末端点，逆运动学用可达末端点反解画出骨架对比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4489" r="9231"/>
          <a:stretch>
            <a:fillRect/>
          </a:stretch>
        </p:blipFill>
        <p:spPr>
          <a:xfrm>
            <a:off x="8746239" y="1398342"/>
            <a:ext cx="3457820" cy="39127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6123" t="5469" r="6123" b="5300"/>
          <a:stretch>
            <a:fillRect/>
          </a:stretch>
        </p:blipFill>
        <p:spPr>
          <a:xfrm>
            <a:off x="0" y="1883553"/>
            <a:ext cx="4361469" cy="3326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5128" t="5640" r="6122" b="12479"/>
          <a:stretch>
            <a:fillRect/>
          </a:stretch>
        </p:blipFill>
        <p:spPr>
          <a:xfrm>
            <a:off x="4361469" y="1965263"/>
            <a:ext cx="4478463" cy="30989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059" y="715943"/>
                <a:ext cx="7369918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6235" indent="-356235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400" b="1" dirty="0">
                    <a:solidFill>
                      <a:srgbClr val="00458E"/>
                    </a:solidFill>
                    <a:ea typeface="微软雅黑" panose="020B0503020204020204" pitchFamily="34" charset="-122"/>
                  </a:rPr>
                  <a:t>弯曲至极限位置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度时）</a:t>
                </a:r>
                <a:r>
                  <a:rPr lang="zh-CN" altLang="en-US" sz="2400" b="1" dirty="0">
                    <a:solidFill>
                      <a:srgbClr val="00458E"/>
                    </a:solidFill>
                    <a:ea typeface="微软雅黑" panose="020B0503020204020204" pitchFamily="34" charset="-122"/>
                  </a:rPr>
                  <a:t>周向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绳长变化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" y="715943"/>
                <a:ext cx="7369918" cy="581057"/>
              </a:xfrm>
              <a:prstGeom prst="rect">
                <a:avLst/>
              </a:prstGeom>
              <a:blipFill rotWithShape="1">
                <a:blip r:embed="rId2"/>
                <a:stretch>
                  <a:fillRect l="-9" t="-51" r="1" b="-2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85" y="1515405"/>
            <a:ext cx="6114001" cy="4585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025565" y="2376994"/>
                <a:ext cx="3839310" cy="3293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结论：</a:t>
                </a:r>
              </a:p>
              <a:p>
                <a:endParaRPr lang="en-US" altLang="zh-CN" sz="2000" b="1" i="1" dirty="0">
                  <a:solidFill>
                    <a:srgbClr val="00458E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180°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达到最大为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9.6011mm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4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90°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270°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，</m:t>
                        </m:r>
                        <m:r>
                          <a:rPr lang="en-US" altLang="zh-CN" sz="24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𝑳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458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最大为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4.8005mm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0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这可以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指导滑轮设计的尺寸</a:t>
                </a:r>
                <a:r>
                  <a:rPr lang="zh-CN" altLang="en-US" sz="2400" b="1" dirty="0">
                    <a:solidFill>
                      <a:srgbClr val="02468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以提供最大绳长变化。</a:t>
                </a:r>
                <a:endParaRPr lang="en-US" altLang="zh-CN" sz="24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565" y="2376994"/>
                <a:ext cx="3839310" cy="3293209"/>
              </a:xfrm>
              <a:prstGeom prst="rect">
                <a:avLst/>
              </a:prstGeom>
              <a:blipFill rotWithShape="1">
                <a:blip r:embed="rId4"/>
                <a:stretch>
                  <a:fillRect l="-1" t="-6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/>
          <p:cNvCxnSpPr/>
          <p:nvPr/>
        </p:nvCxnSpPr>
        <p:spPr>
          <a:xfrm>
            <a:off x="1053548" y="3717235"/>
            <a:ext cx="47724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箭头: 上 12"/>
          <p:cNvSpPr/>
          <p:nvPr/>
        </p:nvSpPr>
        <p:spPr>
          <a:xfrm flipV="1">
            <a:off x="2111432" y="3748853"/>
            <a:ext cx="149167" cy="581053"/>
          </a:xfrm>
          <a:prstGeom prst="upArrow">
            <a:avLst/>
          </a:prstGeom>
          <a:solidFill>
            <a:srgbClr val="32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上 13"/>
          <p:cNvSpPr/>
          <p:nvPr/>
        </p:nvSpPr>
        <p:spPr>
          <a:xfrm>
            <a:off x="2111432" y="3023779"/>
            <a:ext cx="149167" cy="581053"/>
          </a:xfrm>
          <a:prstGeom prst="upArrow">
            <a:avLst/>
          </a:prstGeom>
          <a:solidFill>
            <a:srgbClr val="FF0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上 14"/>
          <p:cNvSpPr/>
          <p:nvPr/>
        </p:nvSpPr>
        <p:spPr>
          <a:xfrm>
            <a:off x="3201417" y="2096462"/>
            <a:ext cx="149167" cy="144831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上 17"/>
          <p:cNvSpPr/>
          <p:nvPr/>
        </p:nvSpPr>
        <p:spPr>
          <a:xfrm flipH="1" flipV="1">
            <a:off x="3201417" y="3918065"/>
            <a:ext cx="149167" cy="1448314"/>
          </a:xfrm>
          <a:prstGeom prst="up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154231" y="3808155"/>
            <a:ext cx="907275" cy="374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+mj-lt"/>
                <a:ea typeface="微软雅黑" panose="020B0503020204020204" pitchFamily="34" charset="-122"/>
              </a:rPr>
              <a:t>4.8005</a:t>
            </a:r>
            <a:endParaRPr lang="zh-CN" altLang="en-US" dirty="0"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77958" y="3252128"/>
            <a:ext cx="907275" cy="374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+mj-lt"/>
                <a:ea typeface="微软雅黑" panose="020B0503020204020204" pitchFamily="34" charset="-122"/>
              </a:rPr>
              <a:t>4.8005</a:t>
            </a:r>
            <a:endParaRPr lang="zh-CN" altLang="en-US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73385" y="2502498"/>
            <a:ext cx="907275" cy="374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+mj-lt"/>
                <a:ea typeface="微软雅黑" panose="020B0503020204020204" pitchFamily="34" charset="-122"/>
              </a:rPr>
              <a:t>9.6011</a:t>
            </a:r>
            <a:endParaRPr lang="zh-CN" altLang="en-US" dirty="0">
              <a:latin typeface="+mj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73384" y="4559269"/>
            <a:ext cx="907275" cy="374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+mj-lt"/>
                <a:ea typeface="微软雅黑" panose="020B0503020204020204" pitchFamily="34" charset="-122"/>
              </a:rPr>
              <a:t>9.6011</a:t>
            </a:r>
            <a:endParaRPr lang="zh-CN" altLang="en-US" dirty="0">
              <a:latin typeface="+mj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5128" t="5640" r="6122" b="12479"/>
          <a:stretch>
            <a:fillRect/>
          </a:stretch>
        </p:blipFill>
        <p:spPr>
          <a:xfrm>
            <a:off x="8593015" y="-4336"/>
            <a:ext cx="3638433" cy="2517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2D3B47-B5E0-3867-8E46-BC6BDB1F36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26" r="5436"/>
          <a:stretch/>
        </p:blipFill>
        <p:spPr>
          <a:xfrm>
            <a:off x="10280850" y="2854652"/>
            <a:ext cx="1852364" cy="22632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059" y="715943"/>
                <a:ext cx="12192000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6235" indent="-356235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400" b="1" dirty="0">
                    <a:solidFill>
                      <a:srgbClr val="00458E"/>
                    </a:solidFill>
                    <a:ea typeface="微软雅黑" panose="020B0503020204020204" pitchFamily="34" charset="-122"/>
                  </a:rPr>
                  <a:t>弯曲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𝜽</m:t>
                    </m:r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度时</a:t>
                </a:r>
                <a:r>
                  <a:rPr lang="zh-CN" altLang="en-US" sz="2400" b="1" dirty="0">
                    <a:solidFill>
                      <a:srgbClr val="00458E"/>
                    </a:solidFill>
                    <a:ea typeface="微软雅黑" panose="020B0503020204020204" pitchFamily="34" charset="-122"/>
                  </a:rPr>
                  <a:t>周向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末端误差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" y="715943"/>
                <a:ext cx="12192000" cy="581057"/>
              </a:xfrm>
              <a:prstGeom prst="rect">
                <a:avLst/>
              </a:prstGeom>
              <a:blipFill rotWithShape="1">
                <a:blip r:embed="rId3"/>
                <a:stretch>
                  <a:fillRect l="-5" t="-51" r="5" b="-2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99531" y="5738186"/>
                <a:ext cx="10427252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结论：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末端距离误差维持在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  <m:sup>
                        <m: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𝟏𝟒</m:t>
                        </m:r>
                      </m:sup>
                    </m:sSup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𝟏𝟓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的量级，验证了逆运动学的正确性</a:t>
                </a:r>
                <a:endParaRPr lang="en-US" altLang="zh-CN" sz="24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1" y="5738186"/>
                <a:ext cx="10427252" cy="475451"/>
              </a:xfrm>
              <a:prstGeom prst="rect">
                <a:avLst/>
              </a:prstGeom>
              <a:blipFill rotWithShape="1">
                <a:blip r:embed="rId4"/>
                <a:stretch>
                  <a:fillRect l="-4" t="-69" r="3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/>
          <a:srcRect l="6123" t="5469" r="6123" b="5300"/>
          <a:stretch>
            <a:fillRect/>
          </a:stretch>
        </p:blipFill>
        <p:spPr>
          <a:xfrm>
            <a:off x="9249508" y="1"/>
            <a:ext cx="2954551" cy="22532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942" y="1602452"/>
            <a:ext cx="5107043" cy="38302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7291" y="1602452"/>
            <a:ext cx="5107043" cy="38302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0370D6-23EA-1AFC-B469-0941F6A013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26" r="5436"/>
          <a:stretch/>
        </p:blipFill>
        <p:spPr>
          <a:xfrm>
            <a:off x="10280850" y="2854652"/>
            <a:ext cx="1852364" cy="22632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059" y="715943"/>
                <a:ext cx="12192000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6235" indent="-356235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400" b="1" dirty="0">
                    <a:solidFill>
                      <a:srgbClr val="00458E"/>
                    </a:solidFill>
                    <a:ea typeface="微软雅黑" panose="020B0503020204020204" pitchFamily="34" charset="-122"/>
                  </a:rPr>
                  <a:t>单方向弯曲（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458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不变）时末端误差图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" y="715943"/>
                <a:ext cx="12192000" cy="581057"/>
              </a:xfrm>
              <a:prstGeom prst="rect">
                <a:avLst/>
              </a:prstGeom>
              <a:blipFill rotWithShape="1">
                <a:blip r:embed="rId3"/>
                <a:stretch>
                  <a:fillRect l="-5" t="-51" r="5" b="-2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6886"/>
            <a:ext cx="5334000" cy="4000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24489" r="9231"/>
          <a:stretch>
            <a:fillRect/>
          </a:stretch>
        </p:blipFill>
        <p:spPr>
          <a:xfrm>
            <a:off x="9946199" y="7386"/>
            <a:ext cx="2233742" cy="2527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7218" y="1686886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99531" y="5738186"/>
                <a:ext cx="10427252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结论：</a:t>
                </a:r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末端距离误差维持在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  <m:sup>
                        <m:r>
                          <a:rPr lang="en-US" altLang="zh-CN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𝟏𝟒</m:t>
                        </m:r>
                      </m:sup>
                    </m:sSup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𝟏𝟓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45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的量级，验证了逆运动学的正确性</a:t>
                </a:r>
                <a:endParaRPr lang="en-US" altLang="zh-CN" sz="2400" b="1" dirty="0">
                  <a:solidFill>
                    <a:srgbClr val="00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1" y="5738186"/>
                <a:ext cx="10427252" cy="475451"/>
              </a:xfrm>
              <a:prstGeom prst="rect">
                <a:avLst/>
              </a:prstGeom>
              <a:blipFill rotWithShape="1">
                <a:blip r:embed="rId7"/>
                <a:stretch>
                  <a:fillRect l="-4" t="-69" r="3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794129E-1B60-E2B5-4A16-B2B1DBE965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26" r="5436"/>
          <a:stretch/>
        </p:blipFill>
        <p:spPr>
          <a:xfrm>
            <a:off x="10280850" y="2854652"/>
            <a:ext cx="1852364" cy="22632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ea typeface="微软雅黑" panose="020B0503020204020204" pitchFamily="34" charset="-122"/>
              </a:rPr>
              <a:t>两段连续体机器人运动学</a:t>
            </a:r>
            <a:endParaRPr lang="zh-CN" altLang="en-US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" y="3483764"/>
            <a:ext cx="4498981" cy="33742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8235B4-940D-CF78-9F27-BCD68FB35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981" y="3563354"/>
            <a:ext cx="4498981" cy="3374236"/>
          </a:xfrm>
          <a:prstGeom prst="rect">
            <a:avLst/>
          </a:prstGeom>
        </p:spPr>
      </p:pic>
      <p:graphicFrame>
        <p:nvGraphicFramePr>
          <p:cNvPr id="8" name="表格 10">
            <a:extLst>
              <a:ext uri="{FF2B5EF4-FFF2-40B4-BE49-F238E27FC236}">
                <a16:creationId xmlns:a16="http://schemas.microsoft.com/office/drawing/2014/main" id="{5AC685E2-CA7A-59BF-D7E0-E617E72B9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975486"/>
              </p:ext>
            </p:extLst>
          </p:nvPr>
        </p:nvGraphicFramePr>
        <p:xfrm>
          <a:off x="4411397" y="919175"/>
          <a:ext cx="7394523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4841">
                  <a:extLst>
                    <a:ext uri="{9D8B030D-6E8A-4147-A177-3AD203B41FA5}">
                      <a16:colId xmlns:a16="http://schemas.microsoft.com/office/drawing/2014/main" val="1022603697"/>
                    </a:ext>
                  </a:extLst>
                </a:gridCol>
                <a:gridCol w="2464841">
                  <a:extLst>
                    <a:ext uri="{9D8B030D-6E8A-4147-A177-3AD203B41FA5}">
                      <a16:colId xmlns:a16="http://schemas.microsoft.com/office/drawing/2014/main" val="1876133644"/>
                    </a:ext>
                  </a:extLst>
                </a:gridCol>
                <a:gridCol w="2464841">
                  <a:extLst>
                    <a:ext uri="{9D8B030D-6E8A-4147-A177-3AD203B41FA5}">
                      <a16:colId xmlns:a16="http://schemas.microsoft.com/office/drawing/2014/main" val="1229357788"/>
                    </a:ext>
                  </a:extLst>
                </a:gridCol>
              </a:tblGrid>
              <a:tr h="322757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第一段连续体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第二段连续体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230427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自由度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58759472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段数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567986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θ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取值范围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0°-10°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0°-10°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62506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θ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步长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296202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α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取值范围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0°-360°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恒定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08060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α</a:t>
                      </a: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步长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84060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5905D2D-8187-CE29-AE62-CABA880850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26" r="5436"/>
          <a:stretch/>
        </p:blipFill>
        <p:spPr>
          <a:xfrm>
            <a:off x="10169090" y="4039271"/>
            <a:ext cx="1852364" cy="22632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2"/>
          <p:cNvSpPr>
            <a:spLocks noGrp="1"/>
          </p:cNvSpPr>
          <p:nvPr>
            <p:ph type="title"/>
          </p:nvPr>
        </p:nvSpPr>
        <p:spPr>
          <a:xfrm>
            <a:off x="309185" y="168693"/>
            <a:ext cx="11597749" cy="547250"/>
          </a:xfrm>
        </p:spPr>
        <p:txBody>
          <a:bodyPr/>
          <a:lstStyle/>
          <a:p>
            <a:r>
              <a:rPr lang="zh-CN" altLang="en-US" dirty="0"/>
              <a:t>二、研究进展：</a:t>
            </a:r>
            <a:r>
              <a:rPr lang="zh-CN" dirty="0"/>
              <a:t>手柄设计</a:t>
            </a:r>
          </a:p>
        </p:txBody>
      </p:sp>
      <p:sp>
        <p:nvSpPr>
          <p:cNvPr id="51" name="矩形 50"/>
          <p:cNvSpPr/>
          <p:nvPr/>
        </p:nvSpPr>
        <p:spPr>
          <a:xfrm>
            <a:off x="12059" y="715943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通过手柄，将人手的运动映射为电机带动钢丝绳的运动，控制末端姿态</a:t>
            </a:r>
            <a:endParaRPr 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2197735"/>
            <a:ext cx="5993765" cy="2613660"/>
          </a:xfrm>
          <a:prstGeom prst="rect">
            <a:avLst/>
          </a:prstGeom>
        </p:spPr>
      </p:pic>
      <p:sp>
        <p:nvSpPr>
          <p:cNvPr id="195" name="TextBox 16"/>
          <p:cNvSpPr txBox="1"/>
          <p:nvPr/>
        </p:nvSpPr>
        <p:spPr>
          <a:xfrm>
            <a:off x="1527175" y="5358765"/>
            <a:ext cx="30422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2000">
                <a:sym typeface="微软雅黑" panose="020B0503020204020204" pitchFamily="34" charset="-122"/>
              </a:rPr>
              <a:t>K-FLEX</a:t>
            </a:r>
            <a:r>
              <a:rPr lang="zh-CN" altLang="en-US" sz="2000">
                <a:sym typeface="微软雅黑" panose="020B0503020204020204" pitchFamily="34" charset="-122"/>
              </a:rPr>
              <a:t>手术机器人手柄</a:t>
            </a:r>
            <a:endParaRPr lang="zh-CN" altLang="en-US" sz="2000" dirty="0">
              <a:sym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90" y="1466850"/>
            <a:ext cx="2943225" cy="1915795"/>
          </a:xfrm>
          <a:prstGeom prst="rect">
            <a:avLst/>
          </a:prstGeom>
        </p:spPr>
      </p:pic>
      <p:pic>
        <p:nvPicPr>
          <p:cNvPr id="20" name="图片 19" descr="桌子上有一些绿色的机器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90" y="3382645"/>
            <a:ext cx="2942590" cy="2206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075" y="1466215"/>
            <a:ext cx="2568575" cy="4136390"/>
          </a:xfrm>
          <a:prstGeom prst="rect">
            <a:avLst/>
          </a:prstGeom>
        </p:spPr>
      </p:pic>
      <p:sp>
        <p:nvSpPr>
          <p:cNvPr id="5" name="TextBox 16"/>
          <p:cNvSpPr txBox="1"/>
          <p:nvPr/>
        </p:nvSpPr>
        <p:spPr>
          <a:xfrm>
            <a:off x="7785735" y="5708015"/>
            <a:ext cx="30422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sz="2000">
                <a:sym typeface="微软雅黑" panose="020B0503020204020204" pitchFamily="34" charset="-122"/>
              </a:rPr>
              <a:t>手柄的示意图及实物图</a:t>
            </a:r>
            <a:endParaRPr lang="zh-CN" sz="2000" dirty="0"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2"/>
          <p:cNvSpPr>
            <a:spLocks noGrp="1"/>
          </p:cNvSpPr>
          <p:nvPr>
            <p:ph type="title"/>
          </p:nvPr>
        </p:nvSpPr>
        <p:spPr>
          <a:xfrm>
            <a:off x="309185" y="168693"/>
            <a:ext cx="11597749" cy="547250"/>
          </a:xfrm>
        </p:spPr>
        <p:txBody>
          <a:bodyPr/>
          <a:lstStyle/>
          <a:p>
            <a:r>
              <a:rPr lang="zh-CN" altLang="en-US" dirty="0"/>
              <a:t>二、研究进展：</a:t>
            </a:r>
            <a:r>
              <a:rPr lang="zh-CN" dirty="0"/>
              <a:t>手柄设计</a:t>
            </a:r>
          </a:p>
        </p:txBody>
      </p:sp>
      <p:sp>
        <p:nvSpPr>
          <p:cNvPr id="51" name="矩形 50"/>
          <p:cNvSpPr/>
          <p:nvPr/>
        </p:nvSpPr>
        <p:spPr>
          <a:xfrm>
            <a:off x="12059" y="715943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通过手柄，将人手的运动映射为电机带动钢丝绳的运动，控制末端姿态</a:t>
            </a:r>
            <a:endParaRPr 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TextBox 16"/>
          <p:cNvSpPr txBox="1"/>
          <p:nvPr/>
        </p:nvSpPr>
        <p:spPr>
          <a:xfrm>
            <a:off x="4268470" y="6150610"/>
            <a:ext cx="30422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sz="2000" dirty="0">
                <a:sym typeface="微软雅黑" panose="020B0503020204020204" pitchFamily="34" charset="-122"/>
              </a:rPr>
              <a:t>手柄的运动效果</a:t>
            </a:r>
          </a:p>
        </p:txBody>
      </p:sp>
      <p:pic>
        <p:nvPicPr>
          <p:cNvPr id="2" name="第一代演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7040" y="1464310"/>
            <a:ext cx="8145780" cy="458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970"/>
            <a:ext cx="4285615" cy="254889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9185" y="168693"/>
            <a:ext cx="11597749" cy="547250"/>
          </a:xfrm>
        </p:spPr>
        <p:txBody>
          <a:bodyPr>
            <a:normAutofit/>
          </a:bodyPr>
          <a:lstStyle/>
          <a:p>
            <a:r>
              <a:rPr lang="zh-CN" altLang="en-US" dirty="0"/>
              <a:t>三、下一步研究计划</a:t>
            </a:r>
          </a:p>
        </p:txBody>
      </p:sp>
      <p:sp>
        <p:nvSpPr>
          <p:cNvPr id="17" name="矩形 16"/>
          <p:cNvSpPr/>
          <p:nvPr/>
        </p:nvSpPr>
        <p:spPr>
          <a:xfrm>
            <a:off x="12059" y="715943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搭建实验平台，对放大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倍后的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打印件的运动能力进行验证，走通运动原理</a:t>
            </a:r>
          </a:p>
        </p:txBody>
      </p:sp>
      <p:sp>
        <p:nvSpPr>
          <p:cNvPr id="195" name="TextBox 16"/>
          <p:cNvSpPr txBox="1"/>
          <p:nvPr/>
        </p:nvSpPr>
        <p:spPr>
          <a:xfrm>
            <a:off x="2734310" y="5417185"/>
            <a:ext cx="30422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sz="2000" dirty="0">
                <a:sym typeface="微软雅黑" panose="020B0503020204020204" pitchFamily="34" charset="-122"/>
              </a:rPr>
              <a:t>适配放大后</a:t>
            </a:r>
            <a:r>
              <a:rPr lang="en-US" altLang="zh-CN" sz="2000" dirty="0">
                <a:sym typeface="微软雅黑" panose="020B0503020204020204" pitchFamily="34" charset="-122"/>
              </a:rPr>
              <a:t>3D</a:t>
            </a:r>
            <a:r>
              <a:rPr lang="zh-CN" altLang="en-US" sz="2000" dirty="0">
                <a:sym typeface="微软雅黑" panose="020B0503020204020204" pitchFamily="34" charset="-122"/>
              </a:rPr>
              <a:t>打印件的实验台</a:t>
            </a:r>
          </a:p>
        </p:txBody>
      </p:sp>
      <p:sp>
        <p:nvSpPr>
          <p:cNvPr id="8" name="矩形 7"/>
          <p:cNvSpPr/>
          <p:nvPr/>
        </p:nvSpPr>
        <p:spPr>
          <a:xfrm>
            <a:off x="6856095" y="1678305"/>
            <a:ext cx="5347970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中间的直线推杆通过推拉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Ni-Ti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合金丝</a:t>
            </a: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控制活检钳的</a:t>
            </a:r>
            <a:r>
              <a:rPr 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开合</a:t>
            </a:r>
            <a:endParaRPr 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中间的一个电机通过锥齿轮传动，带动推杆绕轴转动，控制钳口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</a:p>
          <a:p>
            <a:pPr marL="356235" lvl="1" indent="-356235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周围的三个电机分别缠绕一对钢丝绳，控制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远端的两个自由度和近端的一个自由度</a:t>
            </a:r>
            <a:endParaRPr lang="zh-CN" altLang="en-US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6235" lvl="1" indent="-356235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实验台下方的电动滑台控制器械的进出自由度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70" y="3036570"/>
            <a:ext cx="4589145" cy="236156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577340" y="2179320"/>
            <a:ext cx="690245" cy="1065530"/>
          </a:xfrm>
          <a:prstGeom prst="ellipse">
            <a:avLst/>
          </a:prstGeom>
          <a:noFill/>
          <a:ln w="63500" cmpd="sng">
            <a:solidFill>
              <a:srgbClr val="FF000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11" idx="6"/>
          </p:cNvCxnSpPr>
          <p:nvPr/>
        </p:nvCxnSpPr>
        <p:spPr>
          <a:xfrm flipV="1">
            <a:off x="2267585" y="2300605"/>
            <a:ext cx="2710815" cy="411480"/>
          </a:xfrm>
          <a:prstGeom prst="line">
            <a:avLst/>
          </a:prstGeom>
          <a:ln w="63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441450"/>
            <a:ext cx="1908810" cy="16675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05" y="4308475"/>
            <a:ext cx="1922780" cy="24472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一、研究背景：现有器械的不足</a:t>
            </a:r>
          </a:p>
        </p:txBody>
      </p:sp>
      <p:sp>
        <p:nvSpPr>
          <p:cNvPr id="6" name="矩形 5"/>
          <p:cNvSpPr/>
          <p:nvPr/>
        </p:nvSpPr>
        <p:spPr>
          <a:xfrm>
            <a:off x="12059" y="725031"/>
            <a:ext cx="121920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当前国内外各公司生产的内窥镜设备中，</a:t>
            </a:r>
            <a:r>
              <a:rPr 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极少见双通道型号的设备</a:t>
            </a:r>
            <a:endParaRPr 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当前商业化的内窥镜设备使用的手术器械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均为被动器械，不能主动变形，灵活性差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TextBox 16"/>
          <p:cNvSpPr txBox="1"/>
          <p:nvPr/>
        </p:nvSpPr>
        <p:spPr>
          <a:xfrm>
            <a:off x="1362709" y="6031363"/>
            <a:ext cx="3447415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sz="2000" dirty="0">
                <a:sym typeface="微软雅黑" panose="020B0503020204020204" pitchFamily="34" charset="-122"/>
              </a:rPr>
              <a:t>奥林巴斯</a:t>
            </a:r>
            <a:r>
              <a:rPr lang="en-US" altLang="zh-CN" sz="2000" dirty="0">
                <a:sym typeface="微软雅黑" panose="020B0503020204020204" pitchFamily="34" charset="-122"/>
              </a:rPr>
              <a:t>2022</a:t>
            </a:r>
            <a:r>
              <a:rPr lang="zh-CN" altLang="en-US" sz="2000" dirty="0">
                <a:sym typeface="微软雅黑" panose="020B0503020204020204" pitchFamily="34" charset="-122"/>
              </a:rPr>
              <a:t>胃镜型号清单：只有一款双通道型号胃镜</a:t>
            </a:r>
          </a:p>
        </p:txBody>
      </p:sp>
      <p:sp>
        <p:nvSpPr>
          <p:cNvPr id="185" name="TextBox 16"/>
          <p:cNvSpPr txBox="1"/>
          <p:nvPr/>
        </p:nvSpPr>
        <p:spPr>
          <a:xfrm>
            <a:off x="7350760" y="6114415"/>
            <a:ext cx="3322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被动式手术器械（活检钳）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600" y="1943100"/>
            <a:ext cx="5715635" cy="4133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640" y="2072005"/>
            <a:ext cx="5241925" cy="36918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8600" y="4763193"/>
            <a:ext cx="5715635" cy="147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9185" y="168693"/>
            <a:ext cx="11597749" cy="547250"/>
          </a:xfrm>
        </p:spPr>
        <p:txBody>
          <a:bodyPr>
            <a:normAutofit/>
          </a:bodyPr>
          <a:lstStyle/>
          <a:p>
            <a:r>
              <a:rPr lang="zh-CN" altLang="en-US" dirty="0"/>
              <a:t>三、下一步研究计划</a:t>
            </a:r>
          </a:p>
        </p:txBody>
      </p:sp>
      <p:sp>
        <p:nvSpPr>
          <p:cNvPr id="17" name="矩形 16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继续深入手术器械运动学数学模型</a:t>
            </a:r>
          </a:p>
        </p:txBody>
      </p:sp>
      <p:sp>
        <p:nvSpPr>
          <p:cNvPr id="8" name="矩形 7"/>
          <p:cNvSpPr/>
          <p:nvPr/>
        </p:nvSpPr>
        <p:spPr>
          <a:xfrm>
            <a:off x="5855950" y="1683016"/>
            <a:ext cx="5726450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结合亦达的设计建立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，具体包括：</a:t>
            </a:r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两段手术器械运动学模型整理完善</a:t>
            </a:r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3435" lvl="1" indent="-356235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雅克比矩阵推导速度</a:t>
            </a:r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3435" lvl="1" indent="-356235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驱动绳力模型分析</a:t>
            </a:r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搭建模型以更好地验证实际效果。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80" y="1844250"/>
            <a:ext cx="4137237" cy="35913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9185" y="168693"/>
            <a:ext cx="11597749" cy="547250"/>
          </a:xfrm>
        </p:spPr>
        <p:txBody>
          <a:bodyPr>
            <a:normAutofit/>
          </a:bodyPr>
          <a:lstStyle/>
          <a:p>
            <a:r>
              <a:rPr lang="zh-CN" altLang="en-US" dirty="0"/>
              <a:t>三、下一步研究计划</a:t>
            </a:r>
          </a:p>
        </p:txBody>
      </p:sp>
      <p:sp>
        <p:nvSpPr>
          <p:cNvPr id="17" name="矩形 16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手柄设计，走通原理</a:t>
            </a:r>
          </a:p>
        </p:txBody>
      </p:sp>
      <p:pic>
        <p:nvPicPr>
          <p:cNvPr id="20" name="图片 19" descr="桌子上有一些绿色的机器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" y="1667510"/>
            <a:ext cx="6230620" cy="46729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51955" y="1817578"/>
            <a:ext cx="534797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完善握把部分的设计，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通过握把的动作控制钳口的开合和旋转的具体结构设计</a:t>
            </a:r>
            <a:endParaRPr lang="zh-CN" altLang="en-US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进一步熟悉编码器的使用，为下一步建立控制系统做好准备</a:t>
            </a:r>
          </a:p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继续优化结构，解决运动受阻的问题</a:t>
            </a:r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/>
          <p:cNvSpPr txBox="1"/>
          <p:nvPr/>
        </p:nvSpPr>
        <p:spPr>
          <a:xfrm>
            <a:off x="0" y="2251882"/>
            <a:ext cx="12192000" cy="2101756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1">
              <a:lnSpc>
                <a:spcPct val="150000"/>
              </a:lnSpc>
            </a:pPr>
            <a:r>
              <a:rPr kumimoji="1" lang="zh-CN" altLang="en-US" b="1" dirty="0">
                <a:solidFill>
                  <a:srgbClr val="0246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感谢各位专家！</a:t>
            </a:r>
            <a:endParaRPr kumimoji="1" lang="en-US" altLang="zh-CN" b="1" dirty="0">
              <a:solidFill>
                <a:srgbClr val="0246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一、研究背景：前人对灵活手术器械的研究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年文献中的一款连续体手术器械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91540" y="3703955"/>
            <a:ext cx="4172585" cy="1593850"/>
          </a:xfrm>
          <a:prstGeom prst="rect">
            <a:avLst/>
          </a:prstGeom>
          <a:solidFill>
            <a:srgbClr val="FFFFFF"/>
          </a:solidFill>
          <a:ln w="12700">
            <a:solidFill>
              <a:srgbClr val="144592"/>
            </a:solidFill>
            <a:miter lim="800000"/>
          </a:ln>
        </p:spPr>
        <p:txBody>
          <a:bodyPr lIns="0" tIns="0" rIns="0" bIns="0" anchor="t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8890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结构方面：</a:t>
            </a:r>
          </a:p>
          <a:p>
            <a:pPr marL="4318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Ni-Ti</a:t>
            </a:r>
            <a:r>
              <a:rPr lang="zh-CN" altLang="en-US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丝连接各个关节</a:t>
            </a:r>
          </a:p>
          <a:p>
            <a:pPr marL="4318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直径在</a:t>
            </a:r>
            <a:r>
              <a:rPr lang="en-US" altLang="zh-CN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4mm</a:t>
            </a:r>
            <a:r>
              <a:rPr lang="zh-CN" altLang="en-US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，匹配活检通道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607685" y="3703955"/>
            <a:ext cx="5748020" cy="1593850"/>
          </a:xfrm>
          <a:prstGeom prst="rect">
            <a:avLst/>
          </a:prstGeom>
          <a:solidFill>
            <a:srgbClr val="FFFFFF"/>
          </a:solidFill>
          <a:ln w="12700">
            <a:solidFill>
              <a:srgbClr val="144592"/>
            </a:solidFill>
            <a:miter lim="800000"/>
          </a:ln>
        </p:spPr>
        <p:txBody>
          <a:bodyPr lIns="0" tIns="0" rIns="0" bIns="0" anchor="t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8890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性能方面：</a:t>
            </a:r>
          </a:p>
          <a:p>
            <a:pPr marL="4318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负载能力为</a:t>
            </a:r>
            <a:r>
              <a:rPr lang="en-US" altLang="zh-CN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48g</a:t>
            </a:r>
            <a:r>
              <a:rPr lang="zh-CN" altLang="en-US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，足以适应手术需求</a:t>
            </a:r>
            <a:endParaRPr lang="en-US" altLang="zh-CN" sz="20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318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sz="20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能够实现开合，弯曲，旋转，进出自由度</a:t>
            </a:r>
            <a:endParaRPr lang="en-US" altLang="zh-CN" sz="20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 rot="10800000">
            <a:off x="2345471" y="5377520"/>
            <a:ext cx="621701" cy="390437"/>
          </a:xfrm>
          <a:prstGeom prst="upArrow">
            <a:avLst>
              <a:gd name="adj1" fmla="val 43880"/>
              <a:gd name="adj2" fmla="val 47917"/>
            </a:avLst>
          </a:prstGeom>
          <a:noFill/>
          <a:ln w="6350" cap="flat" cmpd="sng" algn="ctr">
            <a:solidFill>
              <a:srgbClr val="144592"/>
            </a:solidFill>
            <a:prstDash val="solid"/>
            <a:miter lim="800000"/>
          </a:ln>
          <a:effectLst/>
        </p:spPr>
        <p:txBody>
          <a:bodyPr vert="eaVer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 rot="10800000">
            <a:off x="8095364" y="5377520"/>
            <a:ext cx="621701" cy="390437"/>
          </a:xfrm>
          <a:prstGeom prst="upArrow">
            <a:avLst>
              <a:gd name="adj1" fmla="val 43880"/>
              <a:gd name="adj2" fmla="val 47917"/>
            </a:avLst>
          </a:prstGeom>
          <a:noFill/>
          <a:ln w="6350" cap="flat" cmpd="sng" algn="ctr">
            <a:solidFill>
              <a:srgbClr val="144592"/>
            </a:solidFill>
            <a:prstDash val="solid"/>
            <a:miter lim="800000"/>
          </a:ln>
          <a:effectLst/>
        </p:spPr>
        <p:txBody>
          <a:bodyPr vert="eaVer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863500" y="5847451"/>
            <a:ext cx="10464624" cy="619504"/>
          </a:xfrm>
          <a:prstGeom prst="rect">
            <a:avLst/>
          </a:prstGeom>
          <a:solidFill>
            <a:srgbClr val="FFFFFF"/>
          </a:solidFill>
          <a:ln w="12700">
            <a:solidFill>
              <a:srgbClr val="144592"/>
            </a:solidFill>
            <a:miter lim="800000"/>
          </a:ln>
        </p:spPr>
        <p:txBody>
          <a:bodyPr lIns="0" tIns="0" rIns="0" bIns="0" anchor="ctr" anchorCtr="0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8890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本文所提出的器械是找到的唯一一个能实现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多自由度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以及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一定负载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的活检器械</a:t>
            </a:r>
            <a:endParaRPr kumimoji="1"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05" y="1341120"/>
            <a:ext cx="3767455" cy="23215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05" y="1342390"/>
            <a:ext cx="4178300" cy="23202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</a:t>
            </a:r>
            <a:r>
              <a:rPr lang="zh-CN" dirty="0"/>
              <a:t>当前项目要求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要求设计能够实现多自由度弯曲且具有更高负载能力的灵活活检钳</a:t>
            </a:r>
          </a:p>
          <a:p>
            <a:pPr marL="356235" indent="-356235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要求活检钳两臂能够向外张开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" y="2299970"/>
            <a:ext cx="3162935" cy="1892300"/>
          </a:xfrm>
          <a:prstGeom prst="rect">
            <a:avLst/>
          </a:prstGeom>
        </p:spPr>
      </p:pic>
      <p:sp>
        <p:nvSpPr>
          <p:cNvPr id="195" name="TextBox 16"/>
          <p:cNvSpPr txBox="1"/>
          <p:nvPr/>
        </p:nvSpPr>
        <p:spPr>
          <a:xfrm>
            <a:off x="497840" y="4773295"/>
            <a:ext cx="30422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sz="2000">
                <a:sym typeface="微软雅黑" panose="020B0503020204020204" pitchFamily="34" charset="-122"/>
              </a:rPr>
              <a:t>最终目标：有</a:t>
            </a:r>
            <a:r>
              <a:rPr lang="zh-CN" sz="2000">
                <a:solidFill>
                  <a:srgbClr val="C00000"/>
                </a:solidFill>
                <a:sym typeface="微软雅黑" panose="020B0503020204020204" pitchFamily="34" charset="-122"/>
              </a:rPr>
              <a:t>灵活</a:t>
            </a:r>
            <a:r>
              <a:rPr lang="zh-CN" sz="2000">
                <a:sym typeface="微软雅黑" panose="020B0503020204020204" pitchFamily="34" charset="-122"/>
              </a:rPr>
              <a:t>变形能力的</a:t>
            </a:r>
            <a:r>
              <a:rPr lang="zh-CN" sz="2000">
                <a:solidFill>
                  <a:srgbClr val="C00000"/>
                </a:solidFill>
                <a:sym typeface="微软雅黑" panose="020B0503020204020204" pitchFamily="34" charset="-122"/>
              </a:rPr>
              <a:t>双通道</a:t>
            </a:r>
            <a:r>
              <a:rPr lang="zh-CN" sz="2000">
                <a:sym typeface="微软雅黑" panose="020B0503020204020204" pitchFamily="34" charset="-122"/>
              </a:rPr>
              <a:t>内窥镜</a:t>
            </a:r>
            <a:endParaRPr lang="zh-CN" sz="2000" dirty="0"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145" y="2166620"/>
            <a:ext cx="3503930" cy="2159000"/>
          </a:xfrm>
          <a:prstGeom prst="rect">
            <a:avLst/>
          </a:prstGeom>
        </p:spPr>
      </p:pic>
      <p:sp>
        <p:nvSpPr>
          <p:cNvPr id="8" name="TextBox 16"/>
          <p:cNvSpPr txBox="1"/>
          <p:nvPr/>
        </p:nvSpPr>
        <p:spPr>
          <a:xfrm>
            <a:off x="4574540" y="4761865"/>
            <a:ext cx="30422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sz="2000" dirty="0">
                <a:sym typeface="微软雅黑" panose="020B0503020204020204" pitchFamily="34" charset="-122"/>
              </a:rPr>
              <a:t>当前目标：</a:t>
            </a:r>
            <a:r>
              <a:rPr lang="zh-CN" sz="2000" dirty="0">
                <a:solidFill>
                  <a:srgbClr val="C00000"/>
                </a:solidFill>
                <a:sym typeface="微软雅黑" panose="020B0503020204020204" pitchFamily="34" charset="-122"/>
              </a:rPr>
              <a:t>尺寸小，负载大，灵活</a:t>
            </a:r>
            <a:r>
              <a:rPr lang="zh-CN" sz="2000" dirty="0">
                <a:sym typeface="微软雅黑" panose="020B0503020204020204" pitchFamily="34" charset="-122"/>
              </a:rPr>
              <a:t>的全新手术器械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65615" y="1730375"/>
            <a:ext cx="1684020" cy="3031490"/>
          </a:xfrm>
          <a:prstGeom prst="rect">
            <a:avLst/>
          </a:prstGeom>
        </p:spPr>
      </p:pic>
      <p:sp>
        <p:nvSpPr>
          <p:cNvPr id="10" name="TextBox 16"/>
          <p:cNvSpPr txBox="1"/>
          <p:nvPr/>
        </p:nvSpPr>
        <p:spPr>
          <a:xfrm>
            <a:off x="8681085" y="4761230"/>
            <a:ext cx="30422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sz="2000" dirty="0">
                <a:sym typeface="微软雅黑" panose="020B0503020204020204" pitchFamily="34" charset="-122"/>
              </a:rPr>
              <a:t>另外要求：器械能够</a:t>
            </a:r>
            <a:r>
              <a:rPr lang="en-US" altLang="zh-CN" sz="2000" dirty="0">
                <a:solidFill>
                  <a:srgbClr val="C00000"/>
                </a:solidFill>
                <a:sym typeface="微软雅黑" panose="020B0503020204020204" pitchFamily="34" charset="-122"/>
              </a:rPr>
              <a:t>Y</a:t>
            </a:r>
            <a:r>
              <a:rPr lang="zh-CN" altLang="en-US" sz="2000" dirty="0">
                <a:solidFill>
                  <a:srgbClr val="C00000"/>
                </a:solidFill>
                <a:sym typeface="微软雅黑" panose="020B0503020204020204" pitchFamily="34" charset="-122"/>
              </a:rPr>
              <a:t>字展开</a:t>
            </a:r>
            <a:r>
              <a:rPr lang="zh-CN" altLang="en-US" sz="2000" dirty="0">
                <a:sym typeface="微软雅黑" panose="020B0503020204020204" pitchFamily="34" charset="-122"/>
              </a:rPr>
              <a:t>，集中一点操作</a:t>
            </a:r>
          </a:p>
        </p:txBody>
      </p:sp>
      <p:sp>
        <p:nvSpPr>
          <p:cNvPr id="75" name="矩形 74"/>
          <p:cNvSpPr/>
          <p:nvPr/>
        </p:nvSpPr>
        <p:spPr>
          <a:xfrm>
            <a:off x="0" y="6394976"/>
            <a:ext cx="12192000" cy="460375"/>
          </a:xfrm>
          <a:prstGeom prst="rect">
            <a:avLst/>
          </a:prstGeom>
          <a:solidFill>
            <a:srgbClr val="DAE3F3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器械的直径要求在</a:t>
            </a:r>
            <a:r>
              <a:rPr kumimoji="1"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4mm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以下，负载能力要求达到</a:t>
            </a:r>
            <a:r>
              <a:rPr kumimoji="1"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120g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2"/>
          <p:cNvSpPr>
            <a:spLocks noGrp="1"/>
          </p:cNvSpPr>
          <p:nvPr>
            <p:ph type="title"/>
          </p:nvPr>
        </p:nvSpPr>
        <p:spPr>
          <a:xfrm>
            <a:off x="309185" y="168693"/>
            <a:ext cx="11597749" cy="547250"/>
          </a:xfrm>
        </p:spPr>
        <p:txBody>
          <a:bodyPr/>
          <a:lstStyle/>
          <a:p>
            <a:r>
              <a:rPr lang="zh-CN" altLang="en-US" dirty="0"/>
              <a:t>二、研究进展：</a:t>
            </a:r>
            <a:r>
              <a:rPr lang="zh-CN" dirty="0"/>
              <a:t>器械建模</a:t>
            </a:r>
          </a:p>
        </p:txBody>
      </p:sp>
      <p:sp>
        <p:nvSpPr>
          <p:cNvPr id="51" name="矩形 50"/>
          <p:cNvSpPr/>
          <p:nvPr/>
        </p:nvSpPr>
        <p:spPr>
          <a:xfrm>
            <a:off x="12059" y="715943"/>
            <a:ext cx="121920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变形靠钢丝绳传动，钳口开合靠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Ni-Ti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合金丝传动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开合及转动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近端采用铰链关节远，远端采用圆柱关节</a:t>
            </a:r>
            <a:endParaRPr 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无干涉装配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10" y="2670810"/>
            <a:ext cx="7557770" cy="297751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312025" y="1442720"/>
            <a:ext cx="4892040" cy="4601210"/>
            <a:chOff x="11515" y="2272"/>
            <a:chExt cx="7704" cy="724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77" y="2273"/>
              <a:ext cx="3666" cy="7244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11515" y="2272"/>
              <a:ext cx="7704" cy="7246"/>
              <a:chOff x="11515" y="2587"/>
              <a:chExt cx="7704" cy="7246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4026" y="2587"/>
                <a:ext cx="2332" cy="2491"/>
              </a:xfrm>
              <a:prstGeom prst="rect">
                <a:avLst/>
              </a:prstGeom>
              <a:noFill/>
              <a:ln w="50800" cmpd="sng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TextBox 16"/>
              <p:cNvSpPr txBox="1"/>
              <p:nvPr/>
            </p:nvSpPr>
            <p:spPr>
              <a:xfrm>
                <a:off x="11515" y="3119"/>
                <a:ext cx="2826" cy="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2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1" i="0" u="none" strike="noStrike" kern="0" cap="none" spc="0" normalizeH="0" baseline="0">
                    <a:ln>
                      <a:noFill/>
                    </a:ln>
                    <a:solidFill>
                      <a:srgbClr val="0A448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1pPr>
              </a:lstStyle>
              <a:p>
                <a:r>
                  <a:rPr lang="zh-CN" altLang="en-US" sz="2000" dirty="0">
                    <a:sym typeface="微软雅黑" panose="020B0503020204020204" pitchFamily="34" charset="-122"/>
                  </a:rPr>
                  <a:t>可转动钳口</a:t>
                </a: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6159" y="4218"/>
                <a:ext cx="1529" cy="4349"/>
              </a:xfrm>
              <a:prstGeom prst="rect">
                <a:avLst/>
              </a:prstGeom>
              <a:noFill/>
              <a:ln w="50800" cmpd="sng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4820" y="8280"/>
                <a:ext cx="1099" cy="1553"/>
              </a:xfrm>
              <a:prstGeom prst="rect">
                <a:avLst/>
              </a:prstGeom>
              <a:noFill/>
              <a:ln w="50800" cmpd="sng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TextBox 16"/>
              <p:cNvSpPr txBox="1"/>
              <p:nvPr/>
            </p:nvSpPr>
            <p:spPr>
              <a:xfrm>
                <a:off x="16393" y="3399"/>
                <a:ext cx="2826" cy="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2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1" i="0" u="none" strike="noStrike" kern="0" cap="none" spc="0" normalizeH="0" baseline="0">
                    <a:ln>
                      <a:noFill/>
                    </a:ln>
                    <a:solidFill>
                      <a:srgbClr val="0A448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1pPr>
              </a:lstStyle>
              <a:p>
                <a:r>
                  <a:rPr lang="zh-CN" altLang="en-US" sz="2000" dirty="0">
                    <a:sym typeface="微软雅黑" panose="020B0503020204020204" pitchFamily="34" charset="-122"/>
                  </a:rPr>
                  <a:t>圆柱关节</a:t>
                </a:r>
              </a:p>
            </p:txBody>
          </p:sp>
          <p:sp>
            <p:nvSpPr>
              <p:cNvPr id="8" name="TextBox 16"/>
              <p:cNvSpPr txBox="1"/>
              <p:nvPr/>
            </p:nvSpPr>
            <p:spPr>
              <a:xfrm>
                <a:off x="13532" y="6668"/>
                <a:ext cx="2826" cy="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auto">
                  <a:lnSpc>
                    <a:spcPct val="12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400" b="1" i="0" u="none" strike="noStrike" kern="0" cap="none" spc="0" normalizeH="0" baseline="0">
                    <a:ln>
                      <a:noFill/>
                    </a:ln>
                    <a:solidFill>
                      <a:srgbClr val="0A448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defRPr>
                </a:lvl1pPr>
              </a:lstStyle>
              <a:p>
                <a:r>
                  <a:rPr lang="zh-CN" altLang="en-US" sz="2000" dirty="0">
                    <a:sym typeface="微软雅黑" panose="020B0503020204020204" pitchFamily="34" charset="-122"/>
                  </a:rPr>
                  <a:t>铰链关节</a:t>
                </a:r>
              </a:p>
            </p:txBody>
          </p:sp>
        </p:grpSp>
      </p:grpSp>
      <p:sp>
        <p:nvSpPr>
          <p:cNvPr id="9" name="TextBox 16"/>
          <p:cNvSpPr txBox="1"/>
          <p:nvPr/>
        </p:nvSpPr>
        <p:spPr>
          <a:xfrm>
            <a:off x="1619250" y="5974715"/>
            <a:ext cx="445452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ym typeface="微软雅黑" panose="020B0503020204020204" pitchFamily="34" charset="-122"/>
              </a:rPr>
              <a:t>所设计手术器械的运动原理示意动画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8811895" y="5974715"/>
            <a:ext cx="226187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ym typeface="微软雅黑" panose="020B0503020204020204" pitchFamily="34" charset="-122"/>
              </a:rPr>
              <a:t>器械装配示意图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zh-CN" dirty="0"/>
              <a:t>研究进展：器械建模</a:t>
            </a:r>
          </a:p>
        </p:txBody>
      </p:sp>
      <p:sp>
        <p:nvSpPr>
          <p:cNvPr id="6" name="矩形 5"/>
          <p:cNvSpPr/>
          <p:nvPr/>
        </p:nvSpPr>
        <p:spPr>
          <a:xfrm>
            <a:off x="12065" y="715645"/>
            <a:ext cx="12192000" cy="12357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变形靠钢丝绳传动，钳口开合靠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Ni-Ti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合金丝传动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开合及转动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近端采用铰链关节远，远端采用圆柱关节</a:t>
            </a:r>
            <a:endParaRPr lang="zh-CN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TextBox 16"/>
          <p:cNvSpPr txBox="1"/>
          <p:nvPr/>
        </p:nvSpPr>
        <p:spPr>
          <a:xfrm>
            <a:off x="562610" y="6139815"/>
            <a:ext cx="30422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sz="2000">
                <a:sym typeface="微软雅黑" panose="020B0503020204020204" pitchFamily="34" charset="-122"/>
              </a:rPr>
              <a:t>钳口</a:t>
            </a:r>
            <a:endParaRPr lang="zh-CN" sz="2000" dirty="0">
              <a:sym typeface="微软雅黑" panose="020B0503020204020204" pitchFamily="34" charset="-122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8437245" y="6039485"/>
            <a:ext cx="30422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zh-CN" sz="2000" dirty="0">
                <a:sym typeface="微软雅黑" panose="020B0503020204020204" pitchFamily="34" charset="-122"/>
              </a:rPr>
              <a:t>铰链关节</a:t>
            </a:r>
          </a:p>
        </p:txBody>
      </p:sp>
      <p:sp>
        <p:nvSpPr>
          <p:cNvPr id="8" name="矩形 7"/>
          <p:cNvSpPr/>
          <p:nvPr/>
        </p:nvSpPr>
        <p:spPr>
          <a:xfrm>
            <a:off x="3432810" y="2146935"/>
            <a:ext cx="430403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钳口的张开与闭合</a:t>
            </a: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通过直线推杆对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Ni-Ti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合金丝的推拉控制四杆机构实现</a:t>
            </a:r>
            <a:endParaRPr 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6235" indent="-356235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钳口的绕轴转动</a:t>
            </a: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利用了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Ni-Ti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合金丝在弯曲状态下能够传递扭矩的特性，通过电机转动合金丝，带动钳口部分转动，而器械的主体部分不发生转动</a:t>
            </a:r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2610" y="2294890"/>
            <a:ext cx="2640965" cy="3743960"/>
            <a:chOff x="886" y="3614"/>
            <a:chExt cx="4159" cy="58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C3C8D2"/>
                </a:clrFrom>
                <a:clrTo>
                  <a:srgbClr val="C3C8D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6" y="3614"/>
              <a:ext cx="2035" cy="5897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rcRect b="6848"/>
            <a:stretch>
              <a:fillRect/>
            </a:stretch>
          </p:blipFill>
          <p:spPr>
            <a:xfrm>
              <a:off x="2921" y="3614"/>
              <a:ext cx="2124" cy="589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3" y="8391"/>
              <a:ext cx="640" cy="195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7736840" y="2146935"/>
            <a:ext cx="430403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 algn="l">
              <a:lnSpc>
                <a:spcPct val="125000"/>
              </a:lnSpc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实现Y字展开的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近端关节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仅需要一个自由度，故采用铰链式关节设计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270875" y="3997325"/>
            <a:ext cx="3387725" cy="2042160"/>
            <a:chOff x="12545" y="6076"/>
            <a:chExt cx="5335" cy="32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45" y="7128"/>
              <a:ext cx="2511" cy="178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56" y="6076"/>
              <a:ext cx="2824" cy="3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zh-CN" dirty="0"/>
              <a:t>研究进展：器械建模</a:t>
            </a:r>
          </a:p>
        </p:txBody>
      </p:sp>
      <p:sp>
        <p:nvSpPr>
          <p:cNvPr id="6" name="矩形 5"/>
          <p:cNvSpPr/>
          <p:nvPr/>
        </p:nvSpPr>
        <p:spPr>
          <a:xfrm>
            <a:off x="12065" y="715645"/>
            <a:ext cx="12192000" cy="12357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变形靠钢丝绳传动，钳口开合靠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Ni-Ti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合金丝传动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开合及转动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近端采用铰链关节远，远端采用圆柱关节</a:t>
            </a:r>
            <a:endParaRPr lang="zh-CN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TextBox 16"/>
          <p:cNvSpPr txBox="1"/>
          <p:nvPr/>
        </p:nvSpPr>
        <p:spPr>
          <a:xfrm>
            <a:off x="1770380" y="5617210"/>
            <a:ext cx="30422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0A448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ym typeface="微软雅黑" panose="020B0503020204020204" pitchFamily="34" charset="-122"/>
              </a:rPr>
              <a:t>圆柱关节</a:t>
            </a:r>
          </a:p>
        </p:txBody>
      </p:sp>
      <p:sp>
        <p:nvSpPr>
          <p:cNvPr id="12" name="矩形 11"/>
          <p:cNvSpPr/>
          <p:nvPr/>
        </p:nvSpPr>
        <p:spPr>
          <a:xfrm>
            <a:off x="5803900" y="2390140"/>
            <a:ext cx="628459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 algn="l">
              <a:lnSpc>
                <a:spcPct val="125000"/>
              </a:lnSpc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为实现较高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负载能力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，选择采用接触面积较大的面接触关节</a:t>
            </a:r>
          </a:p>
          <a:p>
            <a:pPr marL="356235" indent="-356235" algn="l">
              <a:lnSpc>
                <a:spcPct val="125000"/>
              </a:lnSpc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在中心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Ni-Ti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合金丝带动钳口转动时，器械的其他部分发生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不期望的绕轴转动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，本结构中球状关节设计为圆柱结构，限制各个关节间的绕轴转动</a:t>
            </a:r>
          </a:p>
          <a:p>
            <a:pPr marL="356235" indent="-356235" algn="l">
              <a:lnSpc>
                <a:spcPct val="125000"/>
              </a:lnSpc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为实现两个自由度的变形，圆柱关节的关节头和关节窝设计为正交布置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5" y="3776345"/>
            <a:ext cx="2665730" cy="1936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5" y="2003425"/>
            <a:ext cx="2636520" cy="1849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875" y="2698750"/>
            <a:ext cx="2700020" cy="2171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二、研究进展：数学模型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12059" y="715943"/>
            <a:ext cx="121920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235" indent="-356235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利用分段常曲率的方法建模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907038" y="2131408"/>
            <a:ext cx="3999895" cy="33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在不考虑接触和变形的情况下，每个关节可以简化成圆盘进行建模，且关节的厚度很小，近似为</a:t>
            </a:r>
            <a:r>
              <a:rPr lang="en-US" altLang="zh-CN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00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以下采用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分段常曲率模型</a:t>
            </a:r>
          </a:p>
        </p:txBody>
      </p:sp>
      <p:sp>
        <p:nvSpPr>
          <p:cNvPr id="16" name="箭头: 右 15"/>
          <p:cNvSpPr/>
          <p:nvPr/>
        </p:nvSpPr>
        <p:spPr>
          <a:xfrm>
            <a:off x="3118741" y="3150477"/>
            <a:ext cx="840827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83DAD7-FA83-A341-4848-287C4A311C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9" y="1701263"/>
            <a:ext cx="2713108" cy="1918847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94B3073E-99F9-D6CD-315B-C974B6C439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8" y="3786974"/>
            <a:ext cx="2676456" cy="20209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91B693-6371-44C2-0C98-3EFE04719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732" y="2100959"/>
            <a:ext cx="3566522" cy="30223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3f571eb-f9ce-4f89-922c-940094e45496"/>
  <p:tag name="COMMONDATA" val="eyJoZGlkIjoiMjczZTRlMDY1YzIyOWZjNDNjZWRiZDcwMTQ5M2E4MDc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480,&quot;width&quot;:1311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1965</Words>
  <Application>Microsoft Office PowerPoint</Application>
  <PresentationFormat>宽屏</PresentationFormat>
  <Paragraphs>257</Paragraphs>
  <Slides>32</Slides>
  <Notes>21</Notes>
  <HiddenSlides>0</HiddenSlides>
  <MMClips>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等线 Light</vt:lpstr>
      <vt:lpstr>微软雅黑</vt:lpstr>
      <vt:lpstr>Arial</vt:lpstr>
      <vt:lpstr>Cambria Math</vt:lpstr>
      <vt:lpstr>Wingdings</vt:lpstr>
      <vt:lpstr>Office 主题​​</vt:lpstr>
      <vt:lpstr>Equation</vt:lpstr>
      <vt:lpstr>基于内窥镜的手术机器人设计</vt:lpstr>
      <vt:lpstr>PowerPoint 演示文稿</vt:lpstr>
      <vt:lpstr>一、研究背景：现有器械的不足</vt:lpstr>
      <vt:lpstr>一、研究背景：前人对灵活手术器械的研究</vt:lpstr>
      <vt:lpstr>二、研究进展：当前项目要求</vt:lpstr>
      <vt:lpstr>二、研究进展：器械建模</vt:lpstr>
      <vt:lpstr>二、研究进展：器械建模</vt:lpstr>
      <vt:lpstr>二、研究进展：器械建模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二、研究进展：数学模型</vt:lpstr>
      <vt:lpstr>二、研究进展：手柄设计</vt:lpstr>
      <vt:lpstr>二、研究进展：手柄设计</vt:lpstr>
      <vt:lpstr>三、下一步研究计划</vt:lpstr>
      <vt:lpstr>三、下一步研究计划</vt:lpstr>
      <vt:lpstr>三、下一步研究计划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柔性电子激光剥离技术研究</dc:title>
  <dc:creator>YongAn Huang</dc:creator>
  <cp:lastModifiedBy>林 思源</cp:lastModifiedBy>
  <cp:revision>298</cp:revision>
  <dcterms:created xsi:type="dcterms:W3CDTF">2019-08-26T12:30:00Z</dcterms:created>
  <dcterms:modified xsi:type="dcterms:W3CDTF">2022-12-16T14:52:05Z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66A35F2D1AC74EC184CA63ADEECD2EA4</vt:lpwstr>
  </property>
  <property fmtid="{D5CDD505-2E9C-101B-9397-08002B2CF9AE}" pid="3" name="KSOProductBuildVer">
    <vt:lpwstr>2052-11.1.0.12763</vt:lpwstr>
  </property>
</Properties>
</file>